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0"/>
  </p:notesMasterIdLst>
  <p:sldIdLst>
    <p:sldId id="256" r:id="rId2"/>
    <p:sldId id="305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06" r:id="rId16"/>
    <p:sldId id="271" r:id="rId17"/>
    <p:sldId id="270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07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300" r:id="rId46"/>
    <p:sldId id="301" r:id="rId47"/>
    <p:sldId id="302" r:id="rId48"/>
    <p:sldId id="303" r:id="rId49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51"/>
      <p:bold r:id="rId52"/>
      <p:italic r:id="rId53"/>
      <p:boldItalic r:id="rId54"/>
    </p:embeddedFont>
    <p:embeddedFont>
      <p:font typeface="Century Gothic" panose="020B0502020202020204" pitchFamily="34" charset="0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5B2F54-95E4-4C32-9D94-07F22BD35978}">
  <a:tblStyle styleId="{555B2F54-95E4-4C32-9D94-07F22BD359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89138"/>
  </p:normalViewPr>
  <p:slideViewPr>
    <p:cSldViewPr snapToGrid="0">
      <p:cViewPr varScale="1">
        <p:scale>
          <a:sx n="113" d="100"/>
          <a:sy n="113" d="100"/>
        </p:scale>
        <p:origin x="200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Good morning everyone, welcome to my oral defense. My research topic is xxx, my name is CHEN Hongxu and my supervisor is Professor LIU Yang.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a50f1452d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7a50f1452d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a50f1452d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" name="Google Shape;153;g7a50f1452d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a50f1452d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g7a50f1452d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a50f1452d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Google Shape;167;g7a50f1452d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a50f1452d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" name="Google Shape;183;g7a50f1452d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1594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a50f1452d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" name="Google Shape;174;g7a50f1452d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a50f1452d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7a50f1452d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50f1452d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9" name="Google Shape;199;g7a50f1452d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a50f1452d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a50f1452d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a50f1452d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a50f1452d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5a2ad161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5a2ad161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thesis contributions are as follows: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Hawkeye for directed fuzzing, CCS’18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MUZZ for thread-aware fuzzing, under revision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FOT for framework, ESEC/FSE’18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a50f1452d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a50f1452d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a50f1452d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a50f1452d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a50f1452d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a50f1452d_0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a50f1452d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a50f1452d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a50f1452d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a50f1452d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a50f1452d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a50f1452d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5a2ad161e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5a2ad161e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a50f1452d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a50f1452d_0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a50f1452d_0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a50f1452d_0_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a50f1452d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a50f1452d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5a2ad161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5a2ad161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a50f1452d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a50f1452d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a50f1452d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a50f1452d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a50f1452d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a50f1452d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a50f1452d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a50f1452d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a50f1452d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a50f1452d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5a2ad161e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5a2ad161e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5a2ad161e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5a2ad161e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5a2ad161e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5a2ad161e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5a2ad161e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5a2ad161e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5a2ad161e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5a2ad161e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5a2ad161e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5a2ad161e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5a2ad161e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5a2ad161e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5a2ad161e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5a2ad161e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a50f1452d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7a50f1452d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a50f1452d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7a50f1452d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a50f1452d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7a50f1452d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5a2ad161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5a2ad161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a50f1452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a50f1452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a50f1452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a50f1452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a50f1452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a50f1452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a50f1452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a50f1452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a50f1452d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g7a50f1452d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85800" y="363474"/>
            <a:ext cx="77724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85800" y="1591056"/>
            <a:ext cx="7772400" cy="30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●"/>
              <a:defRPr/>
            </a:lvl1pPr>
            <a:lvl2pPr marL="914400" lvl="1" indent="-32575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530"/>
              <a:buChar char="○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■"/>
              <a:defRPr/>
            </a:lvl3pPr>
            <a:lvl4pPr marL="1828800" lvl="3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●"/>
              <a:defRPr/>
            </a:lvl4pPr>
            <a:lvl5pPr marL="2286000" lvl="4" indent="-32575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○"/>
              <a:defRPr/>
            </a:lvl5pPr>
            <a:lvl6pPr marL="2743200" lvl="5" indent="-32575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■"/>
              <a:defRPr/>
            </a:lvl6pPr>
            <a:lvl7pPr marL="3200400" lvl="6" indent="-32575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●"/>
              <a:defRPr/>
            </a:lvl7pPr>
            <a:lvl8pPr marL="3657600" lvl="7" indent="-32575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○"/>
              <a:defRPr/>
            </a:lvl8pPr>
            <a:lvl9pPr marL="4114800" lvl="8" indent="-325754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5992368" y="4704589"/>
            <a:ext cx="245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685800" y="4704589"/>
            <a:ext cx="4745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83346" y="4704589"/>
            <a:ext cx="48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tu-sec/poc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1155CC"/>
                </a:solidFill>
              </a:rPr>
              <a:t>Securing Software Systems</a:t>
            </a:r>
            <a:br>
              <a:rPr lang="en" sz="3600" b="1" dirty="0">
                <a:solidFill>
                  <a:srgbClr val="1155CC"/>
                </a:solidFill>
              </a:rPr>
            </a:br>
            <a:r>
              <a:rPr lang="en" sz="3600" b="1" dirty="0">
                <a:solidFill>
                  <a:srgbClr val="1155CC"/>
                </a:solidFill>
              </a:rPr>
              <a:t>via Fuzz Testing and Verification</a:t>
            </a:r>
            <a:endParaRPr sz="3600" b="1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986525"/>
            <a:ext cx="8520600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CHEN Hongxu (G1502414K)</a:t>
            </a:r>
            <a:endParaRPr sz="2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Supervisor: Prof LIU Yang</a:t>
            </a:r>
            <a:endParaRPr sz="2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28/Nov/2019</a:t>
            </a:r>
            <a:endParaRPr sz="2400"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</a:pPr>
            <a:r>
              <a:rPr lang="en" i="0" u="none" strike="noStrike" cap="none">
                <a:solidFill>
                  <a:srgbClr val="000000"/>
                </a:solidFill>
              </a:rPr>
              <a:t>Workflow of Hawkeye</a:t>
            </a:r>
            <a:endParaRPr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975" y="1723100"/>
            <a:ext cx="8870174" cy="205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/>
          <p:nvPr/>
        </p:nvSpPr>
        <p:spPr>
          <a:xfrm>
            <a:off x="948825" y="2254050"/>
            <a:ext cx="2558100" cy="1210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</a:pPr>
            <a:r>
              <a:rPr lang="en" i="0" u="none" strike="noStrike" cap="none">
                <a:solidFill>
                  <a:srgbClr val="000000"/>
                </a:solidFill>
              </a:rPr>
              <a:t>Power Function</a:t>
            </a:r>
            <a:endParaRPr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48" name="Google Shape;148;p24"/>
          <p:cNvSpPr txBox="1">
            <a:spLocks noGrp="1"/>
          </p:cNvSpPr>
          <p:nvPr>
            <p:ph type="body" idx="1"/>
          </p:nvPr>
        </p:nvSpPr>
        <p:spPr>
          <a:xfrm>
            <a:off x="311700" y="864352"/>
            <a:ext cx="8520600" cy="19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endParaRPr sz="24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endParaRPr sz="24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endParaRPr sz="24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</a:pPr>
            <a:r>
              <a:rPr lang="en" sz="2400" i="1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2400" i="1" u="none" strike="noStrike" cap="none" baseline="-25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24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favors</a:t>
            </a:r>
            <a:r>
              <a:rPr lang="en" sz="2400" b="0" i="0" u="none" strike="noStrike" cap="none" dirty="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 b="0" i="0" u="none" strike="noStrike" cap="none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longer traces</a:t>
            </a:r>
            <a:r>
              <a:rPr lang="en" sz="24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that share more executed functions with the “expected” traces</a:t>
            </a:r>
            <a:endParaRPr sz="24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</a:pPr>
            <a:r>
              <a:rPr lang="en" sz="2400" i="1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 sz="2400" i="1" u="none" strike="noStrike" cap="none" baseline="-25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24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favors </a:t>
            </a:r>
            <a:r>
              <a:rPr lang="en" sz="2400" b="0" i="0" u="none" strike="noStrike" cap="none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shorter traces</a:t>
            </a:r>
            <a:r>
              <a:rPr lang="en" sz="24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that reach the expected targets</a:t>
            </a:r>
            <a:endParaRPr sz="24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</a:pPr>
            <a:r>
              <a:rPr lang="en" sz="24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Used directly for </a:t>
            </a:r>
            <a:r>
              <a:rPr lang="en" sz="2400" b="0" i="0" u="none" strike="noStrike" cap="none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2400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ower </a:t>
            </a:r>
            <a:r>
              <a:rPr lang="en" sz="2400" b="0" i="0" u="none" strike="noStrike" cap="none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scheduling</a:t>
            </a:r>
            <a:endParaRPr sz="2400" b="0" i="0" u="none" strike="noStrike" cap="none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8675" y="1688306"/>
            <a:ext cx="3721931" cy="426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</a:pPr>
            <a:r>
              <a:rPr lang="en" i="0" u="none" strike="noStrike" cap="none">
                <a:solidFill>
                  <a:srgbClr val="000000"/>
                </a:solidFill>
              </a:rPr>
              <a:t>Adaptive Mutation</a:t>
            </a:r>
            <a:endParaRPr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692150" y="1229925"/>
            <a:ext cx="7674600" cy="3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rPr lang="en" sz="2200" i="0" u="none" strike="noStrike" cap="none" dirty="0">
                <a:solidFill>
                  <a:srgbClr val="434343"/>
                </a:solidFill>
              </a:rPr>
              <a:t>When a seed </a:t>
            </a:r>
            <a:r>
              <a:rPr lang="en" sz="2200" i="0" u="none" strike="noStrike" cap="none" dirty="0">
                <a:solidFill>
                  <a:srgbClr val="FF9900"/>
                </a:solidFill>
              </a:rPr>
              <a:t>has reached target functions</a:t>
            </a:r>
            <a:r>
              <a:rPr lang="en" sz="2200" i="0" u="none" strike="noStrike" cap="none" dirty="0">
                <a:solidFill>
                  <a:srgbClr val="434343"/>
                </a:solidFill>
              </a:rPr>
              <a:t>, prefer fine-grained mutations</a:t>
            </a:r>
            <a:endParaRPr sz="2200" i="0" u="none" strike="noStrike" cap="none" dirty="0">
              <a:solidFill>
                <a:schemeClr val="dk2"/>
              </a:solidFill>
            </a:endParaRPr>
          </a:p>
          <a:p>
            <a: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○"/>
            </a:pPr>
            <a:r>
              <a:rPr lang="en" sz="2200" i="0" u="none" strike="noStrike" cap="none" dirty="0">
                <a:solidFill>
                  <a:srgbClr val="6AA84F"/>
                </a:solidFill>
              </a:rPr>
              <a:t>Fine-grained</a:t>
            </a:r>
            <a:r>
              <a:rPr lang="en" sz="2200" i="0" u="none" strike="noStrike" cap="none" dirty="0">
                <a:solidFill>
                  <a:srgbClr val="434343"/>
                </a:solidFill>
              </a:rPr>
              <a:t>: bit/byte level flips, add/sub on bytes/words, replace with interesting values</a:t>
            </a:r>
            <a:endParaRPr sz="2200" i="0" u="none" strike="noStrike" cap="none" dirty="0">
              <a:solidFill>
                <a:schemeClr val="dk2"/>
              </a:solidFill>
            </a:endParaRPr>
          </a:p>
          <a:p>
            <a: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○"/>
            </a:pPr>
            <a:r>
              <a:rPr lang="en" sz="2200" i="0" u="none" strike="noStrike" cap="none" dirty="0">
                <a:solidFill>
                  <a:srgbClr val="6AA84F"/>
                </a:solidFill>
              </a:rPr>
              <a:t>Coarse-grained</a:t>
            </a:r>
            <a:r>
              <a:rPr lang="en" sz="2200" i="0" u="none" strike="noStrike" cap="none" dirty="0">
                <a:solidFill>
                  <a:srgbClr val="434343"/>
                </a:solidFill>
              </a:rPr>
              <a:t>:  random chunk modifications, semantic mutations, cross-over</a:t>
            </a:r>
            <a:endParaRPr sz="2200" i="0" u="none" strike="noStrike" cap="none" dirty="0">
              <a:solidFill>
                <a:schemeClr val="dk2"/>
              </a:solidFill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None/>
            </a:pPr>
            <a:r>
              <a:rPr lang="en" i="0" u="none" strike="noStrike" cap="none">
                <a:solidFill>
                  <a:srgbClr val="000000"/>
                </a:solidFill>
              </a:rPr>
              <a:t>Seed Prioritization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body" idx="1"/>
          </p:nvPr>
        </p:nvSpPr>
        <p:spPr>
          <a:xfrm>
            <a:off x="311700" y="864356"/>
            <a:ext cx="8520600" cy="25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0" u="none" strike="noStrike" cap="none" dirty="0">
                <a:solidFill>
                  <a:schemeClr val="dk1"/>
                </a:solidFill>
              </a:rPr>
              <a:t>A </a:t>
            </a:r>
            <a:r>
              <a:rPr lang="en" sz="2200" i="1" u="none" strike="noStrike" cap="none" dirty="0">
                <a:solidFill>
                  <a:srgbClr val="FF9900"/>
                </a:solidFill>
              </a:rPr>
              <a:t>three-tier</a:t>
            </a:r>
            <a:r>
              <a:rPr lang="en" sz="2200" i="0" u="none" strike="noStrike" cap="none" dirty="0">
                <a:solidFill>
                  <a:schemeClr val="dk1"/>
                </a:solidFill>
              </a:rPr>
              <a:t> queue to differentiate seed priorities</a:t>
            </a:r>
            <a:r>
              <a:rPr lang="en" sz="2200" dirty="0">
                <a:solidFill>
                  <a:schemeClr val="dk1"/>
                </a:solidFill>
              </a:rPr>
              <a:t> and </a:t>
            </a:r>
            <a:r>
              <a:rPr lang="en" sz="2200" i="0" u="none" strike="noStrike" cap="none" dirty="0">
                <a:solidFill>
                  <a:schemeClr val="dk1"/>
                </a:solidFill>
              </a:rPr>
              <a:t>favor </a:t>
            </a:r>
            <a:r>
              <a:rPr lang="en" sz="2200" dirty="0">
                <a:solidFill>
                  <a:schemeClr val="dk1"/>
                </a:solidFill>
              </a:rPr>
              <a:t>those</a:t>
            </a:r>
            <a:r>
              <a:rPr lang="en" sz="2200" i="0" u="none" strike="noStrike" cap="none" dirty="0">
                <a:solidFill>
                  <a:schemeClr val="dk1"/>
                </a:solidFill>
              </a:rPr>
              <a:t>:</a:t>
            </a:r>
            <a:endParaRPr sz="2200" dirty="0"/>
          </a:p>
          <a:p>
            <a:pPr marL="1155700" marR="0" lvl="1" indent="-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+mj-lt"/>
              <a:buAutoNum type="arabicParenR"/>
            </a:pPr>
            <a:r>
              <a:rPr lang="en" sz="2200" i="0" u="none" strike="noStrike" cap="none" dirty="0">
                <a:solidFill>
                  <a:schemeClr val="dk1"/>
                </a:solidFill>
              </a:rPr>
              <a:t>cover new edges</a:t>
            </a:r>
            <a:endParaRPr sz="2200" dirty="0"/>
          </a:p>
          <a:p>
            <a:pPr marL="1155700" marR="0" lvl="1" indent="-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+mj-lt"/>
              <a:buAutoNum type="arabicParenR"/>
            </a:pPr>
            <a:r>
              <a:rPr lang="en" sz="2200" i="0" u="none" strike="noStrike" cap="none" dirty="0">
                <a:solidFill>
                  <a:schemeClr val="dk1"/>
                </a:solidFill>
              </a:rPr>
              <a:t>are close to targets</a:t>
            </a:r>
            <a:endParaRPr sz="2200" dirty="0"/>
          </a:p>
          <a:p>
            <a:pPr marL="1155700" marR="0" lvl="1" indent="-4572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200"/>
              <a:buFont typeface="+mj-lt"/>
              <a:buAutoNum type="arabicParenR"/>
            </a:pPr>
            <a:r>
              <a:rPr lang="en" sz="2200" i="0" u="none" strike="noStrike" cap="none" dirty="0">
                <a:solidFill>
                  <a:schemeClr val="dk1"/>
                </a:solidFill>
              </a:rPr>
              <a:t>reach target function(s)</a:t>
            </a:r>
            <a:endParaRPr sz="2200" dirty="0"/>
          </a:p>
        </p:txBody>
      </p:sp>
      <p:sp>
        <p:nvSpPr>
          <p:cNvPr id="164" name="Google Shape;16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</a:pPr>
            <a:r>
              <a:rPr lang="en" i="0" u="none" strike="noStrike" cap="none">
                <a:solidFill>
                  <a:srgbClr val="000000"/>
                </a:solidFill>
              </a:rPr>
              <a:t>Hawkeye’s Solution</a:t>
            </a:r>
            <a:r>
              <a:rPr lang="en">
                <a:solidFill>
                  <a:srgbClr val="000000"/>
                </a:solidFill>
              </a:rPr>
              <a:t>s</a:t>
            </a:r>
            <a:endParaRPr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70" name="Google Shape;170;p27"/>
          <p:cNvSpPr txBox="1">
            <a:spLocks noGrp="1"/>
          </p:cNvSpPr>
          <p:nvPr>
            <p:ph type="body" idx="1"/>
          </p:nvPr>
        </p:nvSpPr>
        <p:spPr>
          <a:xfrm>
            <a:off x="692700" y="1115569"/>
            <a:ext cx="7665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>
                <a:solidFill>
                  <a:srgbClr val="6AA84F"/>
                </a:solidFill>
              </a:rPr>
              <a:t>P1:</a:t>
            </a:r>
            <a:r>
              <a:rPr lang="en" sz="2000" dirty="0">
                <a:solidFill>
                  <a:srgbClr val="434343"/>
                </a:solidFill>
              </a:rPr>
              <a:t> </a:t>
            </a:r>
            <a:r>
              <a:rPr lang="en" sz="2000" i="0" u="none" strike="noStrike" cap="none" dirty="0">
                <a:solidFill>
                  <a:srgbClr val="000000"/>
                </a:solidFill>
              </a:rPr>
              <a:t>Combine </a:t>
            </a:r>
            <a:r>
              <a:rPr lang="en" sz="2000" dirty="0">
                <a:solidFill>
                  <a:srgbClr val="FF9900"/>
                </a:solidFill>
              </a:rPr>
              <a:t>two separate </a:t>
            </a:r>
            <a:r>
              <a:rPr lang="en-US" sz="2000" dirty="0">
                <a:solidFill>
                  <a:srgbClr val="FF9900"/>
                </a:solidFill>
              </a:rPr>
              <a:t>competing</a:t>
            </a:r>
            <a:r>
              <a:rPr lang="en" sz="2000" dirty="0">
                <a:solidFill>
                  <a:srgbClr val="FF9900"/>
                </a:solidFill>
              </a:rPr>
              <a:t> metrics </a:t>
            </a:r>
            <a:r>
              <a:rPr lang="en" sz="2000" i="0" u="none" strike="noStrike" cap="none" dirty="0">
                <a:solidFill>
                  <a:srgbClr val="000000"/>
                </a:solidFill>
              </a:rPr>
              <a:t>for power function to avoid bias</a:t>
            </a:r>
            <a:endParaRPr sz="2000" i="0" u="none" strike="noStrike" cap="none" dirty="0">
              <a:solidFill>
                <a:srgbClr val="000000"/>
              </a:solidFill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>
                <a:solidFill>
                  <a:srgbClr val="6AA84F"/>
                </a:solidFill>
              </a:rPr>
              <a:t>P2:</a:t>
            </a:r>
            <a:r>
              <a:rPr lang="en" sz="2000" dirty="0">
                <a:solidFill>
                  <a:srgbClr val="434343"/>
                </a:solidFill>
              </a:rPr>
              <a:t> </a:t>
            </a:r>
            <a:r>
              <a:rPr lang="en" sz="2000" i="0" u="none" strike="noStrike" cap="none" dirty="0">
                <a:solidFill>
                  <a:srgbClr val="000000"/>
                </a:solidFill>
              </a:rPr>
              <a:t>Apply </a:t>
            </a:r>
            <a:r>
              <a:rPr lang="en" sz="2000" i="0" u="none" strike="noStrike" cap="none" dirty="0">
                <a:solidFill>
                  <a:srgbClr val="FF9900"/>
                </a:solidFill>
              </a:rPr>
              <a:t>precise graph construction</a:t>
            </a:r>
            <a:r>
              <a:rPr lang="en" sz="2000" i="0" u="none" strike="noStrike" cap="none" dirty="0">
                <a:solidFill>
                  <a:srgbClr val="000000"/>
                </a:solidFill>
              </a:rPr>
              <a:t> to generate cost-effective directedness utilities for dynamic fuzzing</a:t>
            </a:r>
            <a:endParaRPr sz="2000" i="0" u="none" strike="noStrike" cap="none" dirty="0">
              <a:solidFill>
                <a:srgbClr val="000000"/>
              </a:solidFill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>
                <a:solidFill>
                  <a:srgbClr val="6AA84F"/>
                </a:solidFill>
              </a:rPr>
              <a:t>P3:</a:t>
            </a:r>
            <a:r>
              <a:rPr lang="en" sz="2000" dirty="0">
                <a:solidFill>
                  <a:srgbClr val="434343"/>
                </a:solidFill>
              </a:rPr>
              <a:t> </a:t>
            </a:r>
            <a:r>
              <a:rPr lang="en" sz="2000" i="0" u="none" strike="noStrike" cap="none" dirty="0">
                <a:solidFill>
                  <a:srgbClr val="000000"/>
                </a:solidFill>
              </a:rPr>
              <a:t>Apply target-favored </a:t>
            </a:r>
            <a:r>
              <a:rPr lang="en" sz="2000" i="0" u="none" strike="noStrike" cap="none" dirty="0">
                <a:solidFill>
                  <a:srgbClr val="FF9900"/>
                </a:solidFill>
              </a:rPr>
              <a:t>seed prioritization</a:t>
            </a:r>
            <a:r>
              <a:rPr lang="en" sz="2000" i="0" u="none" strike="noStrike" cap="none" dirty="0">
                <a:solidFill>
                  <a:srgbClr val="000000"/>
                </a:solidFill>
              </a:rPr>
              <a:t> and </a:t>
            </a:r>
            <a:r>
              <a:rPr lang="en" sz="2000" i="0" u="none" strike="noStrike" cap="none" dirty="0">
                <a:solidFill>
                  <a:srgbClr val="FF9900"/>
                </a:solidFill>
              </a:rPr>
              <a:t>mutation power scheduling</a:t>
            </a:r>
            <a:endParaRPr sz="2000" i="0" u="none" strike="noStrike" cap="none" dirty="0">
              <a:solidFill>
                <a:srgbClr val="FF9900"/>
              </a:solidFill>
            </a:endParaRPr>
          </a:p>
          <a:p>
            <a:pPr lvl="0" indent="-355600">
              <a:buSzPts val="2000"/>
            </a:pPr>
            <a:r>
              <a:rPr lang="en" sz="2000" dirty="0">
                <a:solidFill>
                  <a:srgbClr val="6AA84F"/>
                </a:solidFill>
              </a:rPr>
              <a:t>P4:</a:t>
            </a:r>
            <a:r>
              <a:rPr lang="en" sz="2000" dirty="0">
                <a:solidFill>
                  <a:srgbClr val="434343"/>
                </a:solidFill>
              </a:rPr>
              <a:t> </a:t>
            </a:r>
            <a:r>
              <a:rPr lang="en" sz="2000" i="0" u="none" strike="noStrike" cap="none" dirty="0">
                <a:solidFill>
                  <a:srgbClr val="000000"/>
                </a:solidFill>
              </a:rPr>
              <a:t>Apply </a:t>
            </a:r>
            <a:r>
              <a:rPr lang="en-US" sz="2000" dirty="0">
                <a:solidFill>
                  <a:srgbClr val="FF9900"/>
                </a:solidFill>
              </a:rPr>
              <a:t>granularity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" sz="2000" i="0" u="none" strike="noStrike" cap="none" dirty="0">
                <a:solidFill>
                  <a:srgbClr val="FF9900"/>
                </a:solidFill>
              </a:rPr>
              <a:t>adaptive mutation</a:t>
            </a:r>
            <a:r>
              <a:rPr lang="en" sz="2000" i="0" u="none" strike="noStrike" cap="none" dirty="0">
                <a:solidFill>
                  <a:srgbClr val="000000"/>
                </a:solidFill>
              </a:rPr>
              <a:t> based on</a:t>
            </a:r>
            <a:r>
              <a:rPr lang="en" sz="2000" dirty="0">
                <a:solidFill>
                  <a:srgbClr val="000000"/>
                </a:solidFill>
              </a:rPr>
              <a:t> </a:t>
            </a:r>
            <a:r>
              <a:rPr lang="en" sz="2000" i="0" u="none" strike="noStrike" cap="none" dirty="0">
                <a:solidFill>
                  <a:srgbClr val="000000"/>
                </a:solidFill>
              </a:rPr>
              <a:t>reachability to targets</a:t>
            </a:r>
            <a:endParaRPr sz="2000" i="0" u="none" strike="noStrike" cap="none" dirty="0">
              <a:solidFill>
                <a:srgbClr val="000000"/>
              </a:solidFill>
            </a:endParaRPr>
          </a:p>
        </p:txBody>
      </p:sp>
      <p:sp>
        <p:nvSpPr>
          <p:cNvPr id="171" name="Google Shape;17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DD9C6-0492-F44B-806F-95DFBF6D1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EEFEA-03BE-9244-BEB7-D94F7E490A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Hawkeye reaches target sites and reproduce crashes much faster than AFL/</a:t>
            </a:r>
            <a:r>
              <a:rPr lang="en-US" sz="2000" dirty="0" err="1"/>
              <a:t>AFLGo</a:t>
            </a:r>
            <a:endParaRPr lang="en-US" sz="2000" dirty="0"/>
          </a:p>
          <a:p>
            <a:pPr lvl="1"/>
            <a:r>
              <a:rPr lang="en-US" sz="1800" dirty="0"/>
              <a:t>e.g., vulnerabilities time-to-exposure reduced from 3.5h to 0.5h</a:t>
            </a:r>
          </a:p>
          <a:p>
            <a:pPr lvl="1"/>
            <a:endParaRPr lang="en-US" sz="1800" dirty="0"/>
          </a:p>
          <a:p>
            <a:r>
              <a:rPr lang="en-US" sz="2200" dirty="0"/>
              <a:t>41 zero-day vulnerabilities in </a:t>
            </a:r>
            <a:r>
              <a:rPr lang="en-US" sz="2200" dirty="0" err="1"/>
              <a:t>Oniguruma</a:t>
            </a:r>
            <a:r>
              <a:rPr lang="en-US" sz="2200" dirty="0"/>
              <a:t>, MJS, and </a:t>
            </a:r>
            <a:r>
              <a:rPr lang="en-US" sz="2200" dirty="0" err="1"/>
              <a:t>Espruino</a:t>
            </a:r>
            <a:endParaRPr lang="en-US" sz="2200" dirty="0"/>
          </a:p>
          <a:p>
            <a:pPr lvl="1"/>
            <a:r>
              <a:rPr lang="en-US" sz="1800" dirty="0"/>
              <a:t>Among which 15 CVE IDs have been assigned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13225-FF39-BB43-8CCF-7641BD078E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74544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</a:pPr>
            <a:r>
              <a:rPr lang="en" i="0" u="none" strike="noStrike" cap="none">
                <a:solidFill>
                  <a:srgbClr val="000000"/>
                </a:solidFill>
              </a:rPr>
              <a:t>Evaluation Tools</a:t>
            </a:r>
            <a:endParaRPr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86" name="Google Shape;186;p29"/>
          <p:cNvSpPr txBox="1">
            <a:spLocks noGrp="1"/>
          </p:cNvSpPr>
          <p:nvPr>
            <p:ph type="body" idx="1"/>
          </p:nvPr>
        </p:nvSpPr>
        <p:spPr>
          <a:xfrm>
            <a:off x="311700" y="864348"/>
            <a:ext cx="8520600" cy="3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" sz="2200" i="0" u="none" strike="noStrike" cap="none" dirty="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Hawkeye</a:t>
            </a:r>
            <a:r>
              <a:rPr lang="en" sz="2200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: Our proposed </a:t>
            </a:r>
            <a:r>
              <a:rPr lang="en" sz="2200" i="0" u="none" strike="noStrike" cap="none" dirty="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fuzzer</a:t>
            </a:r>
            <a:r>
              <a:rPr lang="en" sz="2200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that tries to satisfy the proposed four desired properties</a:t>
            </a:r>
            <a:endParaRPr sz="2200" i="0" u="none" strike="noStrike" cap="none" dirty="0"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" sz="2200" i="0" u="none" strike="noStrike" cap="none" dirty="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AFL</a:t>
            </a:r>
            <a:r>
              <a:rPr lang="en" sz="2200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: State-of-the-art coverage-oriented Grey-box </a:t>
            </a:r>
            <a:r>
              <a:rPr lang="en" sz="2200" i="0" u="none" strike="noStrike" cap="none" dirty="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fuzzer</a:t>
            </a:r>
            <a:endParaRPr sz="220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" sz="2200" i="0" u="none" strike="noStrike" cap="none" dirty="0" err="1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AFLGo</a:t>
            </a:r>
            <a:r>
              <a:rPr lang="en" sz="2200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: DGF in CCS’ 17, based on basic block distance instrumentation and simulated annealing scheduling</a:t>
            </a:r>
            <a:endParaRPr sz="220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" sz="2200" i="0" u="none" strike="noStrike" cap="none" dirty="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HE-Go</a:t>
            </a:r>
            <a:r>
              <a:rPr lang="en" sz="2200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: DGF whose basic block distance instrumentation follows Hawkeye’s, but uses </a:t>
            </a:r>
            <a:r>
              <a:rPr lang="en" sz="2200" i="0" u="none" strike="noStrike" cap="none" dirty="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AFLGo’s</a:t>
            </a:r>
            <a:r>
              <a:rPr lang="en" sz="2200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scheduling</a:t>
            </a:r>
            <a:endParaRPr sz="220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4695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311700" y="37571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</a:pPr>
            <a:r>
              <a:rPr lang="en">
                <a:solidFill>
                  <a:srgbClr val="000000"/>
                </a:solidFill>
              </a:rPr>
              <a:t>Crash Reproduction (cxxfilt)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9600" y="886320"/>
            <a:ext cx="3855075" cy="401771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/>
          <p:nvPr/>
        </p:nvSpPr>
        <p:spPr>
          <a:xfrm>
            <a:off x="2543175" y="3030375"/>
            <a:ext cx="3791400" cy="607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2596275" y="4247675"/>
            <a:ext cx="3738300" cy="607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</a:pPr>
            <a:r>
              <a:rPr lang="en">
                <a:solidFill>
                  <a:srgbClr val="000000"/>
                </a:solidFill>
              </a:rPr>
              <a:t>Crash Reproduction (MJS)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8150" y="998944"/>
            <a:ext cx="4498163" cy="304685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1623975" y="4109081"/>
            <a:ext cx="5997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#1 Stack Overflow                         #2 Invalid </a:t>
            </a:r>
            <a:r>
              <a:rPr lang="en" sz="18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write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#3 Heap buffer overflow                #4 Use after free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1691950" y="1987400"/>
            <a:ext cx="4573500" cy="657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>
            <a:spLocks noGrp="1"/>
          </p:cNvSpPr>
          <p:nvPr>
            <p:ph type="title"/>
          </p:nvPr>
        </p:nvSpPr>
        <p:spPr>
          <a:xfrm>
            <a:off x="311700" y="3528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000"/>
              <a:buFont typeface="Roboto"/>
              <a:buNone/>
            </a:pPr>
            <a:r>
              <a:rPr lang="en" i="0" u="none" strike="noStrike" cap="none">
                <a:solidFill>
                  <a:srgbClr val="000000"/>
                </a:solidFill>
              </a:rPr>
              <a:t>Crash Reproduction (Oniguruma)</a:t>
            </a:r>
            <a:endParaRPr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202" name="Google Shape;20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6519" y="1041718"/>
            <a:ext cx="4650671" cy="316013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/>
          <p:nvPr/>
        </p:nvSpPr>
        <p:spPr>
          <a:xfrm>
            <a:off x="2168450" y="3485273"/>
            <a:ext cx="4329300" cy="607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49CC8-AA39-9A4C-81D8-88105683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Testing &amp; Verification for Security?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11FD4-483A-A84A-8053-AD5470E69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999900" cy="3430158"/>
          </a:xfrm>
        </p:spPr>
        <p:txBody>
          <a:bodyPr/>
          <a:lstStyle/>
          <a:p>
            <a:pPr marL="139700" indent="0">
              <a:buNone/>
            </a:pPr>
            <a:r>
              <a:rPr lang="en-US" sz="1800" b="1" dirty="0"/>
              <a:t>Testing</a:t>
            </a:r>
          </a:p>
          <a:p>
            <a:r>
              <a:rPr lang="en-US" sz="1800" dirty="0"/>
              <a:t>Easy to conduct</a:t>
            </a:r>
          </a:p>
          <a:p>
            <a:r>
              <a:rPr lang="en-US" sz="1800" dirty="0"/>
              <a:t>Relatively straightforward</a:t>
            </a:r>
          </a:p>
          <a:p>
            <a:r>
              <a:rPr lang="en-US" sz="1800" dirty="0"/>
              <a:t>Can detect implementation vulnerabilities</a:t>
            </a:r>
          </a:p>
          <a:p>
            <a:pPr marL="139700" indent="0">
              <a:buNone/>
            </a:pPr>
            <a:r>
              <a:rPr lang="en-US" sz="1800" b="1" dirty="0"/>
              <a:t>Verification</a:t>
            </a:r>
          </a:p>
          <a:p>
            <a:r>
              <a:rPr lang="en-US" sz="1800" dirty="0"/>
              <a:t>Hard to conduct</a:t>
            </a:r>
          </a:p>
          <a:p>
            <a:r>
              <a:rPr lang="en-US" sz="1800" dirty="0"/>
              <a:t>Usually require abstraction</a:t>
            </a:r>
          </a:p>
          <a:p>
            <a:r>
              <a:rPr lang="en-US" sz="1800" dirty="0"/>
              <a:t>Can prove absence of vulnerabilities in various aspects</a:t>
            </a:r>
          </a:p>
          <a:p>
            <a:pPr marL="139700" indent="0">
              <a:buNone/>
            </a:pP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4E0CF-686F-214F-9313-4A237793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0" name="Picture 9" descr="no silver bullet">
            <a:extLst>
              <a:ext uri="{FF2B5EF4-FFF2-40B4-BE49-F238E27FC236}">
                <a16:creationId xmlns:a16="http://schemas.microsoft.com/office/drawing/2014/main" id="{F2847E83-39AB-E641-B7F5-ECB0D421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384" y="1468620"/>
            <a:ext cx="4134884" cy="274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  <a:buSzPts val="5200"/>
            </a:pPr>
            <a:r>
              <a:rPr lang="en" b="1" dirty="0">
                <a:solidFill>
                  <a:srgbClr val="1155CC"/>
                </a:solidFill>
              </a:rPr>
              <a:t>MUZZ: Thread-aware Grey-box Fuzzing</a:t>
            </a:r>
            <a:endParaRPr b="1" dirty="0">
              <a:solidFill>
                <a:srgbClr val="1155CC"/>
              </a:solidFill>
            </a:endParaRPr>
          </a:p>
        </p:txBody>
      </p:sp>
      <p:sp>
        <p:nvSpPr>
          <p:cNvPr id="218" name="Google Shape;218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075" y="1033450"/>
            <a:ext cx="3968800" cy="403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4"/>
          <p:cNvSpPr txBox="1"/>
          <p:nvPr/>
        </p:nvSpPr>
        <p:spPr>
          <a:xfrm>
            <a:off x="4882400" y="3766250"/>
            <a:ext cx="377280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 always easy to pass “check”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 enough coverage feedback caused by </a:t>
            </a:r>
            <a:r>
              <a:rPr lang="en">
                <a:solidFill>
                  <a:schemeClr val="dk1"/>
                </a:solidFill>
              </a:rPr>
              <a:t>thread-interleaving</a:t>
            </a:r>
            <a:endParaRPr/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275" y="1093925"/>
            <a:ext cx="3477979" cy="24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28" name="Google Shape;228;p34"/>
          <p:cNvSpPr/>
          <p:nvPr/>
        </p:nvSpPr>
        <p:spPr>
          <a:xfrm>
            <a:off x="711550" y="4177825"/>
            <a:ext cx="904800" cy="142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Fuzzing Issues</a:t>
            </a:r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3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 variable: </a:t>
            </a:r>
            <a:r>
              <a:rPr lang="en">
                <a:solidFill>
                  <a:srgbClr val="FF9900"/>
                </a:solidFill>
              </a:rPr>
              <a:t>g_var</a:t>
            </a: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g_var = -1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𝟙: “g_var+=1”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𝟚 : “g_var*=2”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Two threads: </a:t>
            </a:r>
            <a:r>
              <a:rPr lang="en">
                <a:solidFill>
                  <a:srgbClr val="6AA84F"/>
                </a:solidFill>
              </a:rPr>
              <a:t>T1, T2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235" name="Google Shape;235;p35"/>
          <p:cNvSpPr txBox="1">
            <a:spLocks noGrp="1"/>
          </p:cNvSpPr>
          <p:nvPr>
            <p:ph type="body" idx="2"/>
          </p:nvPr>
        </p:nvSpPr>
        <p:spPr>
          <a:xfrm>
            <a:off x="4123100" y="3467250"/>
            <a:ext cx="4837500" cy="12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fuzzers: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are only aware of instruction: 𝟙: “g_var+=1”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only know a transition:    𝟙 → 𝟙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236" name="Google Shape;236;p35"/>
          <p:cNvGraphicFramePr/>
          <p:nvPr/>
        </p:nvGraphicFramePr>
        <p:xfrm>
          <a:off x="4319025" y="1212775"/>
          <a:ext cx="4107625" cy="2057685"/>
        </p:xfrm>
        <a:graphic>
          <a:graphicData uri="http://schemas.openxmlformats.org/drawingml/2006/table">
            <a:tbl>
              <a:tblPr>
                <a:noFill/>
                <a:tableStyleId>{555B2F54-95E4-4C32-9D94-07F22BD35978}</a:tableStyleId>
              </a:tblPr>
              <a:tblGrid>
                <a:gridCol w="334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Interleaving Sequences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g_var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</a:rPr>
                        <a:t>T1:𝟙 → T2:𝟙 → T2:𝟚 → T1:𝟚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T1:𝟙 → T2:𝟙 → T1:𝟚 → T2:𝟚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3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T1:𝟙 → T1:𝟚 → T2:𝟙 → T2:𝟚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7" name="Google Shape;2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MUZZ’s Improvements</a:t>
            </a:r>
            <a:endParaRPr/>
          </a:p>
        </p:txBody>
      </p:sp>
      <p:sp>
        <p:nvSpPr>
          <p:cNvPr id="243" name="Google Shape;243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Feedback to track thread-</a:t>
            </a:r>
            <a:r>
              <a:rPr lang="en" b="1" dirty="0" err="1"/>
              <a:t>interleavings</a:t>
            </a:r>
            <a:r>
              <a:rPr lang="en" b="1" dirty="0"/>
              <a:t> and thread-context</a:t>
            </a:r>
            <a:endParaRPr b="1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Char char="●"/>
            </a:pPr>
            <a:r>
              <a:rPr lang="en" dirty="0">
                <a:solidFill>
                  <a:srgbClr val="6AA84F"/>
                </a:solidFill>
              </a:rPr>
              <a:t>Coverage-oriented Instrumentation</a:t>
            </a:r>
            <a:endParaRPr dirty="0">
              <a:solidFill>
                <a:srgbClr val="6AA84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assigns more deputies to multithreading-relevant segments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to add thread-interleaving feedback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Char char="●"/>
            </a:pPr>
            <a:r>
              <a:rPr lang="en" dirty="0">
                <a:solidFill>
                  <a:srgbClr val="6AA84F"/>
                </a:solidFill>
              </a:rPr>
              <a:t>Thread-context instrumentation</a:t>
            </a:r>
            <a:endParaRPr dirty="0">
              <a:solidFill>
                <a:srgbClr val="6AA84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distinguishes thread identities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to further differentiate threads</a:t>
            </a:r>
            <a:endParaRPr sz="1400" dirty="0"/>
          </a:p>
        </p:txBody>
      </p:sp>
      <p:sp>
        <p:nvSpPr>
          <p:cNvPr id="244" name="Google Shape;244;p3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Schedule-intervention across executions</a:t>
            </a:r>
            <a:endParaRPr b="1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Char char="●"/>
            </a:pPr>
            <a:r>
              <a:rPr lang="en" dirty="0">
                <a:solidFill>
                  <a:srgbClr val="6AA84F"/>
                </a:solidFill>
              </a:rPr>
              <a:t>Schedule-intervention instrumentation</a:t>
            </a:r>
            <a:endParaRPr dirty="0">
              <a:solidFill>
                <a:srgbClr val="6AA84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adjusts each thread’s priority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to increase the execution diversity to cover more thread-</a:t>
            </a:r>
            <a:r>
              <a:rPr lang="en" sz="1400" dirty="0" err="1"/>
              <a:t>interleavings</a:t>
            </a:r>
            <a:endParaRPr sz="1400" dirty="0"/>
          </a:p>
        </p:txBody>
      </p:sp>
      <p:sp>
        <p:nvSpPr>
          <p:cNvPr id="245" name="Google Shape;245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of MUZZ</a:t>
            </a: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5C1DAB8D-94FE-F341-95DD-C22FBC35A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8" y="1329422"/>
            <a:ext cx="8991600" cy="267698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A: Static Analysis</a:t>
            </a:r>
            <a:endParaRPr/>
          </a:p>
        </p:txBody>
      </p:sp>
      <p:sp>
        <p:nvSpPr>
          <p:cNvPr id="258" name="Google Shape;258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Construct thread-aware </a:t>
            </a:r>
            <a:r>
              <a:rPr lang="en">
                <a:solidFill>
                  <a:srgbClr val="FF9900"/>
                </a:solidFill>
              </a:rPr>
              <a:t>ICFG</a:t>
            </a:r>
            <a:endParaRPr>
              <a:solidFill>
                <a:srgbClr val="FF99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TFork, TJoin, TLock, TUnlock, TShareVar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Extract </a:t>
            </a:r>
            <a:r>
              <a:rPr lang="en">
                <a:solidFill>
                  <a:srgbClr val="FF9900"/>
                </a:solidFill>
              </a:rPr>
              <a:t>suspicious interleaving scope</a:t>
            </a:r>
            <a:r>
              <a:rPr lang="en"/>
              <a:t> </a:t>
            </a:r>
            <a:r>
              <a:rPr lang="en" i="1"/>
              <a:t>L</a:t>
            </a:r>
            <a:r>
              <a:rPr lang="en" i="1" baseline="-25000"/>
              <a:t>m</a:t>
            </a:r>
            <a:r>
              <a:rPr lang="en"/>
              <a:t> based on ICFG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instructions belonging to </a:t>
            </a:r>
            <a:r>
              <a:rPr lang="en" i="1"/>
              <a:t>L</a:t>
            </a:r>
            <a:r>
              <a:rPr lang="en" i="1" baseline="-25000"/>
              <a:t>m</a:t>
            </a:r>
            <a:r>
              <a:rPr lang="en"/>
              <a:t> are likely to interleave with others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Apply </a:t>
            </a:r>
            <a:r>
              <a:rPr lang="en">
                <a:solidFill>
                  <a:srgbClr val="FF9900"/>
                </a:solidFill>
              </a:rPr>
              <a:t>coverage-oriented instrumentation</a:t>
            </a:r>
            <a:r>
              <a:rPr lang="en"/>
              <a:t> based on </a:t>
            </a:r>
            <a:r>
              <a:rPr lang="en" i="1"/>
              <a:t>L</a:t>
            </a:r>
            <a:r>
              <a:rPr lang="en" i="1" baseline="-25000"/>
              <a:t>m</a:t>
            </a:r>
            <a:r>
              <a:rPr lang="en"/>
              <a:t> &amp; McCabe complexity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McCabe complexity helps determine instrumentation ratios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Apply </a:t>
            </a:r>
            <a:r>
              <a:rPr lang="en">
                <a:solidFill>
                  <a:srgbClr val="FF9900"/>
                </a:solidFill>
              </a:rPr>
              <a:t>thread-context instrumentation</a:t>
            </a:r>
            <a:r>
              <a:rPr lang="en"/>
              <a:t> based on threading functions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TFork/TJoin, TLock/TUnLock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Apply </a:t>
            </a:r>
            <a:r>
              <a:rPr lang="en">
                <a:solidFill>
                  <a:srgbClr val="FF9900"/>
                </a:solidFill>
              </a:rPr>
              <a:t>schedule-intervention instrumentation</a:t>
            </a:r>
            <a:r>
              <a:rPr lang="en"/>
              <a:t> based on thread-forking routines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TFork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59" name="Google Shape;25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B: Dynamic Fuzzing </a:t>
            </a:r>
            <a:endParaRPr/>
          </a:p>
        </p:txBody>
      </p:sp>
      <p:sp>
        <p:nvSpPr>
          <p:cNvPr id="265" name="Google Shape;265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AutoNum type="alphaUcPeriod"/>
            </a:pPr>
            <a:r>
              <a:rPr lang="en" dirty="0">
                <a:solidFill>
                  <a:srgbClr val="6AA84F"/>
                </a:solidFill>
              </a:rPr>
              <a:t>Seed Selection</a:t>
            </a:r>
            <a:endParaRPr dirty="0">
              <a:solidFill>
                <a:srgbClr val="6AA84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prioritize to select seeds with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new coverage (including those caused by thread-</a:t>
            </a:r>
            <a:r>
              <a:rPr lang="en" dirty="0" err="1"/>
              <a:t>interleavings</a:t>
            </a:r>
            <a:r>
              <a:rPr lang="en" dirty="0"/>
              <a:t>)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new thread-context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to focus on feedback provided by multithreading-relevant traces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AutoNum type="alphaUcPeriod"/>
            </a:pPr>
            <a:r>
              <a:rPr lang="en" dirty="0">
                <a:solidFill>
                  <a:srgbClr val="6AA84F"/>
                </a:solidFill>
              </a:rPr>
              <a:t>Repeated Execution</a:t>
            </a:r>
            <a:endParaRPr dirty="0">
              <a:solidFill>
                <a:srgbClr val="6AA84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Repeat more times for executions with non-deterministic behaviors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to focus on behaviors probably caused by thread-</a:t>
            </a:r>
            <a:r>
              <a:rPr lang="en" dirty="0" err="1"/>
              <a:t>interleavings</a:t>
            </a:r>
            <a:endParaRPr dirty="0"/>
          </a:p>
        </p:txBody>
      </p:sp>
      <p:sp>
        <p:nvSpPr>
          <p:cNvPr id="266" name="Google Shape;26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C &amp; D: Vulnerability/Bug Detection</a:t>
            </a:r>
            <a:endParaRPr/>
          </a:p>
        </p:txBody>
      </p:sp>
      <p:sp>
        <p:nvSpPr>
          <p:cNvPr id="272" name="Google Shape;27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Clr>
                <a:srgbClr val="6AA84F"/>
              </a:buClr>
              <a:buSzPts val="1800"/>
              <a:buNone/>
            </a:pPr>
            <a:r>
              <a:rPr lang="en" sz="1800" dirty="0">
                <a:solidFill>
                  <a:srgbClr val="6AA84F"/>
                </a:solidFill>
              </a:rPr>
              <a:t>Detect vulnerabilities during fuzzing</a:t>
            </a:r>
            <a:endParaRPr sz="1800" dirty="0">
              <a:solidFill>
                <a:srgbClr val="6AA84F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“crashes” during fuzzing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manually triage based on root causes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multithreading-relevant</a:t>
            </a:r>
            <a:endParaRPr sz="1800" i="1" baseline="-250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other vulnerabilities</a:t>
            </a:r>
            <a:endParaRPr sz="1800" dirty="0"/>
          </a:p>
        </p:txBody>
      </p:sp>
      <p:sp>
        <p:nvSpPr>
          <p:cNvPr id="273" name="Google Shape;273;p4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Clr>
                <a:srgbClr val="6AA84F"/>
              </a:buClr>
              <a:buSzPts val="1800"/>
              <a:buNone/>
            </a:pPr>
            <a:r>
              <a:rPr lang="en" sz="1800" dirty="0">
                <a:solidFill>
                  <a:srgbClr val="6AA84F"/>
                </a:solidFill>
              </a:rPr>
              <a:t>Reveal concurrency-bugs during replaying</a:t>
            </a:r>
            <a:endParaRPr sz="1800" dirty="0">
              <a:solidFill>
                <a:srgbClr val="6AA84F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with help of </a:t>
            </a:r>
            <a:r>
              <a:rPr lang="en" sz="1800" dirty="0" err="1">
                <a:solidFill>
                  <a:srgbClr val="6AA84F"/>
                </a:solidFill>
              </a:rPr>
              <a:t>ThreadSanitizer</a:t>
            </a:r>
            <a:endParaRPr sz="1800" dirty="0">
              <a:solidFill>
                <a:srgbClr val="6AA84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replay with a time-budget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manually triage based on root causes</a:t>
            </a:r>
          </a:p>
          <a:p>
            <a:pPr lvl="1" indent="-342900">
              <a:spcBef>
                <a:spcPts val="0"/>
              </a:spcBef>
              <a:buSzPts val="1800"/>
              <a:buFont typeface="Courier New" panose="02070309020205020404" pitchFamily="49" charset="0"/>
              <a:buChar char="o"/>
            </a:pPr>
            <a:r>
              <a:rPr lang="en-US" sz="1600" dirty="0"/>
              <a:t>d</a:t>
            </a:r>
            <a:r>
              <a:rPr lang="en" sz="1600" dirty="0" err="1"/>
              <a:t>ata</a:t>
            </a:r>
            <a:r>
              <a:rPr lang="en" sz="1600" dirty="0"/>
              <a:t>-race</a:t>
            </a:r>
          </a:p>
          <a:p>
            <a:pPr lvl="1" indent="-342900">
              <a:spcBef>
                <a:spcPts val="0"/>
              </a:spcBef>
              <a:buSzPts val="1800"/>
              <a:buFont typeface="Courier New" panose="02070309020205020404" pitchFamily="49" charset="0"/>
              <a:buChar char="o"/>
            </a:pPr>
            <a:r>
              <a:rPr lang="en-US" sz="1600" dirty="0"/>
              <a:t>lock-order-inversion</a:t>
            </a:r>
          </a:p>
          <a:p>
            <a:pPr lvl="1" indent="-342900">
              <a:spcBef>
                <a:spcPts val="0"/>
              </a:spcBef>
              <a:buSzPts val="1800"/>
              <a:buFont typeface="Courier New" panose="02070309020205020404" pitchFamily="49" charset="0"/>
              <a:buChar char="o"/>
            </a:pPr>
            <a:r>
              <a:rPr lang="en-US" sz="1600" dirty="0"/>
              <a:t>…</a:t>
            </a:r>
            <a:endParaRPr sz="1600" dirty="0"/>
          </a:p>
        </p:txBody>
      </p:sp>
      <p:sp>
        <p:nvSpPr>
          <p:cNvPr id="274" name="Google Shape;27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193C-1B24-2842-B2D5-8C559AE1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286BA-3153-2946-8A8C-171C82D66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MUZZ outperforms thread-unaware </a:t>
            </a:r>
            <a:r>
              <a:rPr lang="en-US" sz="2000" dirty="0" err="1"/>
              <a:t>fuzzers</a:t>
            </a:r>
            <a:r>
              <a:rPr lang="en-US" sz="2000" dirty="0"/>
              <a:t> in both multithreading-relevant seed generation and concurrency-vulnerability detection</a:t>
            </a:r>
          </a:p>
          <a:p>
            <a:r>
              <a:rPr lang="en-US" sz="2000" dirty="0"/>
              <a:t>MUZZ reveals more concurrency-bugs by replaying the target programs against the generated seeds</a:t>
            </a:r>
          </a:p>
          <a:p>
            <a:r>
              <a:rPr lang="en-US" sz="2000" dirty="0"/>
              <a:t>8 multithreading-relevant zero-day vulnerabilities</a:t>
            </a:r>
          </a:p>
          <a:p>
            <a:r>
              <a:rPr lang="en-US" sz="2000" dirty="0"/>
              <a:t>19 new concurrency-bugs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070E3-BD46-FA4A-BDBE-9BD5FE3060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6123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Tools</a:t>
            </a:r>
            <a:endParaRPr/>
          </a:p>
        </p:txBody>
      </p:sp>
      <p:sp>
        <p:nvSpPr>
          <p:cNvPr id="280" name="Google Shape;28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n" sz="2200" dirty="0">
                <a:solidFill>
                  <a:srgbClr val="6AA84F"/>
                </a:solidFill>
              </a:rPr>
              <a:t>MUZZ</a:t>
            </a:r>
            <a:r>
              <a:rPr lang="en" sz="2200" dirty="0"/>
              <a:t>: Our thread-aware </a:t>
            </a:r>
            <a:r>
              <a:rPr lang="en" sz="2200" dirty="0" err="1"/>
              <a:t>fuzzer</a:t>
            </a:r>
            <a:r>
              <a:rPr lang="en" sz="2200" dirty="0"/>
              <a:t> with all the static &amp; dynamic techniques</a:t>
            </a:r>
            <a:endParaRPr sz="2200" dirty="0"/>
          </a:p>
          <a:p>
            <a:pPr marL="342900">
              <a:spcBef>
                <a:spcPts val="1600"/>
              </a:spcBef>
            </a:pPr>
            <a:r>
              <a:rPr lang="en" sz="2200" dirty="0">
                <a:solidFill>
                  <a:srgbClr val="6AA84F"/>
                </a:solidFill>
              </a:rPr>
              <a:t>MAFL</a:t>
            </a:r>
            <a:r>
              <a:rPr lang="en" sz="2200" dirty="0"/>
              <a:t>: The </a:t>
            </a:r>
            <a:r>
              <a:rPr lang="en" sz="2200" dirty="0" err="1"/>
              <a:t>fuzzer</a:t>
            </a:r>
            <a:r>
              <a:rPr lang="en" sz="2200" dirty="0"/>
              <a:t> with all MUZZ’s techniques except for </a:t>
            </a:r>
            <a:r>
              <a:rPr lang="en" sz="2200" dirty="0">
                <a:solidFill>
                  <a:srgbClr val="FF9900"/>
                </a:solidFill>
              </a:rPr>
              <a:t>coverage-oriented instrumentation</a:t>
            </a:r>
            <a:endParaRPr sz="2200" dirty="0"/>
          </a:p>
          <a:p>
            <a:pPr marL="342900">
              <a:spcBef>
                <a:spcPts val="1600"/>
              </a:spcBef>
              <a:spcAft>
                <a:spcPts val="1600"/>
              </a:spcAft>
            </a:pPr>
            <a:r>
              <a:rPr lang="en" sz="2200" dirty="0">
                <a:solidFill>
                  <a:srgbClr val="6AA84F"/>
                </a:solidFill>
              </a:rPr>
              <a:t>AFL</a:t>
            </a:r>
            <a:r>
              <a:rPr lang="en" sz="2200" dirty="0"/>
              <a:t>: The state-of-the-art general-purpose grey-box </a:t>
            </a:r>
            <a:r>
              <a:rPr lang="en" sz="2200" dirty="0" err="1"/>
              <a:t>fuzzer</a:t>
            </a:r>
            <a:endParaRPr sz="2200" dirty="0"/>
          </a:p>
        </p:txBody>
      </p:sp>
      <p:sp>
        <p:nvSpPr>
          <p:cNvPr id="281" name="Google Shape;28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Thesis Contributions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9C88F7-3A69-C34C-8D03-E48B89F04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60" y="1024702"/>
            <a:ext cx="8520600" cy="381090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Evaluations on Coverage &amp; Vulnerability Detection</a:t>
            </a:r>
            <a:endParaRPr/>
          </a:p>
        </p:txBody>
      </p:sp>
      <p:pic>
        <p:nvPicPr>
          <p:cNvPr id="287" name="Google Shape;2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267481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2"/>
          <p:cNvSpPr/>
          <p:nvPr/>
        </p:nvSpPr>
        <p:spPr>
          <a:xfrm>
            <a:off x="940200" y="1997175"/>
            <a:ext cx="2384400" cy="1763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Evaluations on Concurrency-bug Revealing</a:t>
            </a:r>
            <a:endParaRPr dirty="0"/>
          </a:p>
        </p:txBody>
      </p:sp>
      <p:pic>
        <p:nvPicPr>
          <p:cNvPr id="295" name="Google Shape;2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850" y="1188050"/>
            <a:ext cx="5481501" cy="33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  <a:buSzPts val="5200"/>
            </a:pPr>
            <a:r>
              <a:rPr lang="en" b="1" dirty="0">
                <a:solidFill>
                  <a:srgbClr val="1155CC"/>
                </a:solidFill>
              </a:rPr>
              <a:t>FOT: General Grey-box</a:t>
            </a:r>
            <a:br>
              <a:rPr lang="en" b="1" dirty="0">
                <a:solidFill>
                  <a:srgbClr val="1155CC"/>
                </a:solidFill>
              </a:rPr>
            </a:br>
            <a:r>
              <a:rPr lang="en" b="1" dirty="0">
                <a:solidFill>
                  <a:srgbClr val="1155CC"/>
                </a:solidFill>
              </a:rPr>
              <a:t>Fuzzing Framework</a:t>
            </a:r>
            <a:endParaRPr b="1" dirty="0">
              <a:solidFill>
                <a:srgbClr val="1155CC"/>
              </a:solidFill>
            </a:endParaRPr>
          </a:p>
        </p:txBody>
      </p:sp>
      <p:sp>
        <p:nvSpPr>
          <p:cNvPr id="302" name="Google Shape;302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>
            <a:spLocks noGrp="1"/>
          </p:cNvSpPr>
          <p:nvPr>
            <p:ph type="body" idx="2"/>
          </p:nvPr>
        </p:nvSpPr>
        <p:spPr>
          <a:xfrm>
            <a:off x="5223375" y="565350"/>
            <a:ext cx="3609000" cy="40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FOT: Fuzzing Orchestration Toolkit</a:t>
            </a:r>
            <a:endParaRPr sz="1800" b="1" dirty="0">
              <a:solidFill>
                <a:schemeClr val="tx1"/>
              </a:solidFill>
            </a:endParaRPr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400"/>
              <a:buFont typeface="Wingdings" pitchFamily="2" charset="2"/>
              <a:buChar char="Ø"/>
            </a:pPr>
            <a:r>
              <a:rPr lang="en" sz="1800" dirty="0"/>
              <a:t>Versatility</a:t>
            </a:r>
            <a:endParaRPr sz="18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400"/>
              <a:buFont typeface="Wingdings" pitchFamily="2" charset="2"/>
              <a:buChar char="Ø"/>
            </a:pPr>
            <a:r>
              <a:rPr lang="en" sz="1800" dirty="0"/>
              <a:t>Configurability</a:t>
            </a:r>
            <a:endParaRPr sz="18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400"/>
              <a:buFont typeface="Wingdings" pitchFamily="2" charset="2"/>
              <a:buChar char="Ø"/>
            </a:pPr>
            <a:r>
              <a:rPr lang="en" sz="1800" dirty="0"/>
              <a:t>Extensibility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/>
              <a:t>Components:</a:t>
            </a:r>
            <a:endParaRPr sz="1800" dirty="0"/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400"/>
              <a:buFont typeface="Wingdings" pitchFamily="2" charset="2"/>
              <a:buChar char="Ø"/>
            </a:pPr>
            <a:r>
              <a:rPr lang="en" sz="1800" dirty="0"/>
              <a:t>Preprocessor</a:t>
            </a:r>
            <a:endParaRPr sz="18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400"/>
              <a:buFont typeface="Wingdings" pitchFamily="2" charset="2"/>
              <a:buChar char="Ø"/>
            </a:pPr>
            <a:r>
              <a:rPr lang="en" sz="1800" dirty="0" err="1"/>
              <a:t>Fuzzer</a:t>
            </a:r>
            <a:endParaRPr sz="18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400"/>
              <a:buFont typeface="Wingdings" pitchFamily="2" charset="2"/>
              <a:buChar char="Ø"/>
            </a:pPr>
            <a:r>
              <a:rPr lang="en" sz="1800" dirty="0"/>
              <a:t>Toolchain</a:t>
            </a:r>
            <a:endParaRPr sz="1800" dirty="0"/>
          </a:p>
        </p:txBody>
      </p:sp>
      <p:sp>
        <p:nvSpPr>
          <p:cNvPr id="309" name="Google Shape;309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A28E31-E6FA-1848-AD1C-544966A66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84" y="117424"/>
            <a:ext cx="3634039" cy="493939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with Other Frameworks</a:t>
            </a:r>
            <a:endParaRPr/>
          </a:p>
        </p:txBody>
      </p:sp>
      <p:pic>
        <p:nvPicPr>
          <p:cNvPr id="315" name="Google Shape;3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159" y="1135975"/>
            <a:ext cx="6407241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Trophies</a:t>
            </a:r>
            <a:endParaRPr/>
          </a:p>
        </p:txBody>
      </p:sp>
      <p:sp>
        <p:nvSpPr>
          <p:cNvPr id="322" name="Google Shape;322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300+ vulnerabilities in 120+ projects</a:t>
            </a:r>
            <a:endParaRPr sz="1400" b="1"/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GNU libc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FFmpeg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ImageMagick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...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 //github.com/ntu-sec/pocs</a:t>
            </a:r>
            <a:r>
              <a:rPr lang="en" sz="1400"/>
              <a:t> </a:t>
            </a:r>
            <a:endParaRPr sz="1400"/>
          </a:p>
        </p:txBody>
      </p:sp>
      <p:sp>
        <p:nvSpPr>
          <p:cNvPr id="323" name="Google Shape;323;p4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61 CVEs, 10 with critical/high CVSS3.x severity</a:t>
            </a:r>
            <a:endParaRPr b="1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arenR"/>
            </a:pPr>
            <a:r>
              <a:rPr lang="en" dirty="0"/>
              <a:t>CVE-2019-9169 (critical, 9.8)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dirty="0"/>
              <a:t>CVE-2018-17293 (high, 8.8)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dirty="0"/>
              <a:t>CVE-2019-15140 (high, 8.8)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dirty="0"/>
              <a:t>CVE-2018-20819 (high, 7.8)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dirty="0"/>
              <a:t>CVE-2018-11595 (high, 7.8)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dirty="0"/>
              <a:t>CVE-2018-20796 (high, 7.5)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dirty="0"/>
              <a:t>CVE-2018-15822 (high, 7.5)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dirty="0"/>
              <a:t>CVE-2009-5155   (high, 7.5)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dirty="0"/>
              <a:t>CVE-2018-11598 (high, 7.1)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dirty="0"/>
              <a:t>CVE-2018-11593 (high, 7.1)</a:t>
            </a:r>
            <a:endParaRPr dirty="0"/>
          </a:p>
        </p:txBody>
      </p:sp>
      <p:sp>
        <p:nvSpPr>
          <p:cNvPr id="324" name="Google Shape;32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90000"/>
              </a:lnSpc>
              <a:buSzPts val="5200"/>
            </a:pPr>
            <a:r>
              <a:rPr lang="en" b="1" dirty="0">
                <a:solidFill>
                  <a:srgbClr val="1155CC"/>
                </a:solidFill>
              </a:rPr>
              <a:t>STA: Permission-Dependent</a:t>
            </a:r>
            <a:endParaRPr b="1" dirty="0">
              <a:solidFill>
                <a:srgbClr val="1155CC"/>
              </a:solidFill>
            </a:endParaRPr>
          </a:p>
          <a:p>
            <a:pPr marL="0" lvl="0" indent="0">
              <a:lnSpc>
                <a:spcPct val="90000"/>
              </a:lnSpc>
              <a:buSzPts val="5200"/>
            </a:pPr>
            <a:r>
              <a:rPr lang="en" b="1" dirty="0">
                <a:solidFill>
                  <a:srgbClr val="1155CC"/>
                </a:solidFill>
              </a:rPr>
              <a:t>Security Type System</a:t>
            </a:r>
            <a:endParaRPr b="1" dirty="0">
              <a:solidFill>
                <a:srgbClr val="1155CC"/>
              </a:solidFill>
            </a:endParaRPr>
          </a:p>
        </p:txBody>
      </p:sp>
      <p:sp>
        <p:nvSpPr>
          <p:cNvPr id="330" name="Google Shape;33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Information flow in Android</a:t>
            </a:r>
            <a:endParaRPr dirty="0"/>
          </a:p>
        </p:txBody>
      </p:sp>
      <p:sp>
        <p:nvSpPr>
          <p:cNvPr id="336" name="Google Shape;336;p49"/>
          <p:cNvSpPr txBox="1">
            <a:spLocks noGrp="1"/>
          </p:cNvSpPr>
          <p:nvPr>
            <p:ph type="body" idx="1"/>
          </p:nvPr>
        </p:nvSpPr>
        <p:spPr>
          <a:xfrm>
            <a:off x="5684054" y="1152475"/>
            <a:ext cx="314824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How to prove no information leakage?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Testing         ☹️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00B050"/>
                </a:solidFill>
              </a:rPr>
              <a:t>Verification   😉</a:t>
            </a:r>
            <a:endParaRPr dirty="0">
              <a:solidFill>
                <a:srgbClr val="00B050"/>
              </a:solidFill>
            </a:endParaRPr>
          </a:p>
        </p:txBody>
      </p:sp>
      <p:pic>
        <p:nvPicPr>
          <p:cNvPr id="337" name="Google Shape;3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94" y="1285371"/>
            <a:ext cx="4936163" cy="313858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Type-Based Verification Procedures</a:t>
            </a:r>
            <a:endParaRPr dirty="0"/>
          </a:p>
        </p:txBody>
      </p:sp>
      <p:sp>
        <p:nvSpPr>
          <p:cNvPr id="344" name="Google Shape;344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dirty="0"/>
              <a:t>Annotate variables with </a:t>
            </a:r>
            <a:r>
              <a:rPr lang="en" dirty="0">
                <a:solidFill>
                  <a:srgbClr val="FF9900"/>
                </a:solidFill>
              </a:rPr>
              <a:t>security types</a:t>
            </a:r>
            <a:r>
              <a:rPr lang="en" dirty="0"/>
              <a:t> </a:t>
            </a:r>
            <a:r>
              <a:rPr lang="en" dirty="0">
                <a:solidFill>
                  <a:srgbClr val="FF9900"/>
                </a:solidFill>
              </a:rPr>
              <a:t>(labels)</a:t>
            </a:r>
            <a:endParaRPr dirty="0">
              <a:solidFill>
                <a:srgbClr val="FF99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dirty="0"/>
              <a:t>Provide </a:t>
            </a:r>
            <a:r>
              <a:rPr lang="en" dirty="0">
                <a:solidFill>
                  <a:srgbClr val="FF9900"/>
                </a:solidFill>
              </a:rPr>
              <a:t>(security) typing rules</a:t>
            </a:r>
            <a:r>
              <a:rPr lang="en" dirty="0"/>
              <a:t> for expressions, commands, </a:t>
            </a:r>
            <a:r>
              <a:rPr lang="en" dirty="0" err="1"/>
              <a:t>etc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dirty="0"/>
              <a:t>Prove soundness of the type system against </a:t>
            </a:r>
            <a:r>
              <a:rPr lang="en" dirty="0">
                <a:solidFill>
                  <a:srgbClr val="FF9900"/>
                </a:solidFill>
              </a:rPr>
              <a:t>non-interference</a:t>
            </a:r>
            <a:endParaRPr dirty="0">
              <a:solidFill>
                <a:srgbClr val="FF99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AA84F"/>
                </a:solidFill>
              </a:rPr>
              <a:t>……………………………………………………………………………………..</a:t>
            </a:r>
            <a:endParaRPr dirty="0">
              <a:solidFill>
                <a:srgbClr val="6AA84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arenR" startAt="4"/>
            </a:pPr>
            <a:r>
              <a:rPr lang="en" dirty="0"/>
              <a:t>Check whether the given program can be typed with typing rules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 startAt="4"/>
            </a:pPr>
            <a:r>
              <a:rPr lang="en" dirty="0"/>
              <a:t>If the program is typable, it assures there is no information leakage</a:t>
            </a:r>
            <a:endParaRPr dirty="0"/>
          </a:p>
        </p:txBody>
      </p:sp>
      <p:sp>
        <p:nvSpPr>
          <p:cNvPr id="345" name="Google Shape;345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Motivating Example</a:t>
            </a:r>
            <a:endParaRPr dirty="0"/>
          </a:p>
        </p:txBody>
      </p:sp>
      <p:sp>
        <p:nvSpPr>
          <p:cNvPr id="351" name="Google Shape;351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52" name="Google Shape;352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353" name="Google Shape;3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375" y="1143500"/>
            <a:ext cx="7711025" cy="35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Grey-box Fuzzing (1)</a:t>
            </a:r>
            <a:r>
              <a:rPr lang="zh-CN" altLang="en-US" dirty="0"/>
              <a:t> </a:t>
            </a:r>
            <a:r>
              <a:rPr lang="en-US" altLang="zh-CN" dirty="0"/>
              <a:t>- Workflow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3598425"/>
            <a:ext cx="2607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Automatic Testing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Program Feedback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Mutation on Seeds</a:t>
            </a:r>
            <a:endParaRPr sz="1400"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999" y="1124299"/>
            <a:ext cx="7049175" cy="22023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4959900" y="3750825"/>
            <a:ext cx="31734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15,000+ vuls found by fuzzers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70+ papers in past 3 years </a:t>
            </a:r>
            <a:endParaRPr sz="1400"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Language of STA</a:t>
            </a:r>
            <a:endParaRPr dirty="0"/>
          </a:p>
        </p:txBody>
      </p:sp>
      <p:sp>
        <p:nvSpPr>
          <p:cNvPr id="359" name="Google Shape;35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60" name="Google Shape;360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 dirty="0"/>
          </a:p>
        </p:txBody>
      </p:sp>
      <p:pic>
        <p:nvPicPr>
          <p:cNvPr id="361" name="Google Shape;3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451" y="1152475"/>
            <a:ext cx="5752722" cy="3533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Promotion &amp; Demotion</a:t>
            </a:r>
            <a:endParaRPr/>
          </a:p>
        </p:txBody>
      </p:sp>
      <p:sp>
        <p:nvSpPr>
          <p:cNvPr id="367" name="Google Shape;367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68" name="Google Shape;368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369" name="Google Shape;3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6658"/>
            <a:ext cx="9143999" cy="3659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Merging</a:t>
            </a:r>
            <a:endParaRPr/>
          </a:p>
        </p:txBody>
      </p:sp>
      <p:sp>
        <p:nvSpPr>
          <p:cNvPr id="375" name="Google Shape;375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76" name="Google Shape;37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377" name="Google Shape;3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5570"/>
            <a:ext cx="9144001" cy="3661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Typing for </a:t>
            </a:r>
            <a:r>
              <a:rPr lang="en">
                <a:solidFill>
                  <a:srgbClr val="FF0000"/>
                </a:solidFill>
              </a:rPr>
              <a:t>test</a:t>
            </a:r>
            <a:r>
              <a:rPr lang="en"/>
              <a:t> Command</a:t>
            </a:r>
            <a:endParaRPr/>
          </a:p>
        </p:txBody>
      </p:sp>
      <p:sp>
        <p:nvSpPr>
          <p:cNvPr id="383" name="Google Shape;383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84" name="Google Shape;384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385" name="Google Shape;3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40" y="1138600"/>
            <a:ext cx="7875858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Soundness Conclusion</a:t>
            </a:r>
            <a:endParaRPr dirty="0"/>
          </a:p>
        </p:txBody>
      </p:sp>
      <p:sp>
        <p:nvSpPr>
          <p:cNvPr id="391" name="Google Shape;391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Typable systems are non-interferent.</a:t>
            </a:r>
            <a:endParaRPr sz="2200" b="1" dirty="0"/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SzPts val="2200"/>
              <a:buFont typeface="Wingdings" pitchFamily="2" charset="2"/>
              <a:buChar char="Ø"/>
            </a:pPr>
            <a:r>
              <a:rPr lang="en" sz="2200" dirty="0">
                <a:solidFill>
                  <a:srgbClr val="FF9900"/>
                </a:solidFill>
              </a:rPr>
              <a:t>typable</a:t>
            </a:r>
            <a:r>
              <a:rPr lang="en" sz="2200" dirty="0"/>
              <a:t>: the target program can be checked with typing rules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Wingdings" pitchFamily="2" charset="2"/>
              <a:buChar char="Ø"/>
            </a:pPr>
            <a:r>
              <a:rPr lang="en" sz="2200" dirty="0">
                <a:solidFill>
                  <a:srgbClr val="FF9900"/>
                </a:solidFill>
              </a:rPr>
              <a:t>non-interferent</a:t>
            </a:r>
            <a:r>
              <a:rPr lang="en" sz="2200" dirty="0"/>
              <a:t>: attackers know nothing about sensitive values</a:t>
            </a:r>
            <a:endParaRPr sz="2200" dirty="0"/>
          </a:p>
        </p:txBody>
      </p:sp>
      <p:sp>
        <p:nvSpPr>
          <p:cNvPr id="392" name="Google Shape;392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8"/>
          <p:cNvSpPr txBox="1">
            <a:spLocks noGrp="1"/>
          </p:cNvSpPr>
          <p:nvPr>
            <p:ph type="title"/>
          </p:nvPr>
        </p:nvSpPr>
        <p:spPr>
          <a:xfrm>
            <a:off x="685800" y="363474"/>
            <a:ext cx="77724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Font typeface="Century Gothic"/>
              <a:buNone/>
            </a:pPr>
            <a:r>
              <a:rPr lang="en" dirty="0"/>
              <a:t>Summary &amp; Future Work</a:t>
            </a:r>
            <a:endParaRPr dirty="0"/>
          </a:p>
        </p:txBody>
      </p:sp>
      <p:sp>
        <p:nvSpPr>
          <p:cNvPr id="405" name="Google Shape;405;p58"/>
          <p:cNvSpPr txBox="1">
            <a:spLocks noGrp="1"/>
          </p:cNvSpPr>
          <p:nvPr>
            <p:ph type="body" idx="1"/>
          </p:nvPr>
        </p:nvSpPr>
        <p:spPr>
          <a:xfrm>
            <a:off x="685800" y="1387928"/>
            <a:ext cx="7772400" cy="3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ingdings" pitchFamily="2" charset="2"/>
              <a:buChar char="Ø"/>
            </a:pPr>
            <a:endParaRPr sz="2200" dirty="0"/>
          </a:p>
        </p:txBody>
      </p:sp>
      <p:sp>
        <p:nvSpPr>
          <p:cNvPr id="406" name="Google Shape;406;p58"/>
          <p:cNvSpPr txBox="1">
            <a:spLocks noGrp="1"/>
          </p:cNvSpPr>
          <p:nvPr>
            <p:ph type="sldNum" idx="12"/>
          </p:nvPr>
        </p:nvSpPr>
        <p:spPr>
          <a:xfrm>
            <a:off x="8483346" y="4704589"/>
            <a:ext cx="48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99B333-41C7-534D-A4C0-F1F9C973C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08" y="1396314"/>
            <a:ext cx="6807200" cy="322383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Publications (thesis relevant)</a:t>
            </a:r>
            <a:endParaRPr/>
          </a:p>
        </p:txBody>
      </p:sp>
      <p:sp>
        <p:nvSpPr>
          <p:cNvPr id="412" name="Google Shape;412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413" name="Google Shape;413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b="1" dirty="0">
                <a:solidFill>
                  <a:schemeClr val="dk1"/>
                </a:solidFill>
              </a:rPr>
              <a:t>Hongxu Chen</a:t>
            </a:r>
            <a:r>
              <a:rPr lang="en" dirty="0">
                <a:solidFill>
                  <a:schemeClr val="dk1"/>
                </a:solidFill>
              </a:rPr>
              <a:t>, </a:t>
            </a:r>
            <a:r>
              <a:rPr lang="en" dirty="0" err="1">
                <a:solidFill>
                  <a:schemeClr val="dk1"/>
                </a:solidFill>
              </a:rPr>
              <a:t>Yinxing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Xue</a:t>
            </a:r>
            <a:r>
              <a:rPr lang="en" dirty="0">
                <a:solidFill>
                  <a:schemeClr val="dk1"/>
                </a:solidFill>
              </a:rPr>
              <a:t>, </a:t>
            </a:r>
            <a:r>
              <a:rPr lang="en" dirty="0" err="1">
                <a:solidFill>
                  <a:schemeClr val="dk1"/>
                </a:solidFill>
              </a:rPr>
              <a:t>Yuekang</a:t>
            </a:r>
            <a:r>
              <a:rPr lang="en" dirty="0">
                <a:solidFill>
                  <a:schemeClr val="dk1"/>
                </a:solidFill>
              </a:rPr>
              <a:t> Li, </a:t>
            </a:r>
            <a:r>
              <a:rPr lang="en" dirty="0" err="1">
                <a:solidFill>
                  <a:schemeClr val="dk1"/>
                </a:solidFill>
              </a:rPr>
              <a:t>Bihuan</a:t>
            </a:r>
            <a:r>
              <a:rPr lang="en" dirty="0">
                <a:solidFill>
                  <a:schemeClr val="dk1"/>
                </a:solidFill>
              </a:rPr>
              <a:t> Chen, </a:t>
            </a:r>
            <a:r>
              <a:rPr lang="en" dirty="0" err="1">
                <a:solidFill>
                  <a:schemeClr val="dk1"/>
                </a:solidFill>
              </a:rPr>
              <a:t>Xiaofei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Xie</a:t>
            </a:r>
            <a:r>
              <a:rPr lang="en" dirty="0">
                <a:solidFill>
                  <a:schemeClr val="dk1"/>
                </a:solidFill>
              </a:rPr>
              <a:t>, </a:t>
            </a:r>
            <a:r>
              <a:rPr lang="en" dirty="0" err="1">
                <a:solidFill>
                  <a:schemeClr val="dk1"/>
                </a:solidFill>
              </a:rPr>
              <a:t>Xiuheng</a:t>
            </a:r>
            <a:r>
              <a:rPr lang="en" dirty="0">
                <a:solidFill>
                  <a:schemeClr val="dk1"/>
                </a:solidFill>
              </a:rPr>
              <a:t> Wu, Yang Liu, “Hawkeye: Towards a Desired Directed </a:t>
            </a:r>
            <a:r>
              <a:rPr lang="en" dirty="0" err="1">
                <a:solidFill>
                  <a:schemeClr val="dk1"/>
                </a:solidFill>
              </a:rPr>
              <a:t>Greybox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Fuzzer</a:t>
            </a:r>
            <a:r>
              <a:rPr lang="en" dirty="0">
                <a:solidFill>
                  <a:schemeClr val="dk1"/>
                </a:solidFill>
              </a:rPr>
              <a:t>”, CCS’18</a:t>
            </a:r>
            <a:endParaRPr sz="14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b="1" dirty="0">
                <a:solidFill>
                  <a:schemeClr val="dk1"/>
                </a:solidFill>
              </a:rPr>
              <a:t>Hongxu Chen</a:t>
            </a:r>
            <a:r>
              <a:rPr lang="en" dirty="0">
                <a:solidFill>
                  <a:schemeClr val="dk1"/>
                </a:solidFill>
              </a:rPr>
              <a:t>, </a:t>
            </a:r>
            <a:r>
              <a:rPr lang="en" dirty="0" err="1">
                <a:solidFill>
                  <a:schemeClr val="dk1"/>
                </a:solidFill>
              </a:rPr>
              <a:t>Shengjian</a:t>
            </a:r>
            <a:r>
              <a:rPr lang="en" dirty="0">
                <a:solidFill>
                  <a:schemeClr val="dk1"/>
                </a:solidFill>
              </a:rPr>
              <a:t> Guo, </a:t>
            </a:r>
            <a:r>
              <a:rPr lang="en" dirty="0" err="1">
                <a:solidFill>
                  <a:schemeClr val="dk1"/>
                </a:solidFill>
              </a:rPr>
              <a:t>Yinxing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Xue</a:t>
            </a:r>
            <a:r>
              <a:rPr lang="en" dirty="0">
                <a:solidFill>
                  <a:schemeClr val="dk1"/>
                </a:solidFill>
              </a:rPr>
              <a:t>, </a:t>
            </a:r>
            <a:r>
              <a:rPr lang="en" dirty="0" err="1">
                <a:solidFill>
                  <a:schemeClr val="dk1"/>
                </a:solidFill>
              </a:rPr>
              <a:t>Yulei</a:t>
            </a:r>
            <a:r>
              <a:rPr lang="en" dirty="0">
                <a:solidFill>
                  <a:schemeClr val="dk1"/>
                </a:solidFill>
              </a:rPr>
              <a:t> Sui, Cen Zhang, </a:t>
            </a:r>
            <a:r>
              <a:rPr lang="en" dirty="0" err="1">
                <a:solidFill>
                  <a:schemeClr val="dk1"/>
                </a:solidFill>
              </a:rPr>
              <a:t>Yuekang</a:t>
            </a:r>
            <a:r>
              <a:rPr lang="en" dirty="0">
                <a:solidFill>
                  <a:schemeClr val="dk1"/>
                </a:solidFill>
              </a:rPr>
              <a:t> Li, </a:t>
            </a:r>
            <a:r>
              <a:rPr lang="en" dirty="0" err="1">
                <a:solidFill>
                  <a:schemeClr val="dk1"/>
                </a:solidFill>
              </a:rPr>
              <a:t>Haijun</a:t>
            </a:r>
            <a:r>
              <a:rPr lang="en" dirty="0">
                <a:solidFill>
                  <a:schemeClr val="dk1"/>
                </a:solidFill>
              </a:rPr>
              <a:t> Wang, Yang Liu, “MUZZ: Thread-aware Grey-box Fuzzing for Effective Bug Hunting in Multithreaded Programs”, (</a:t>
            </a:r>
            <a:r>
              <a:rPr lang="en">
                <a:solidFill>
                  <a:schemeClr val="dk1"/>
                </a:solidFill>
              </a:rPr>
              <a:t>under revision). </a:t>
            </a:r>
            <a:endParaRPr sz="14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b="1" dirty="0">
                <a:solidFill>
                  <a:schemeClr val="dk1"/>
                </a:solidFill>
              </a:rPr>
              <a:t>Hongxu Chen</a:t>
            </a:r>
            <a:r>
              <a:rPr lang="en" dirty="0">
                <a:solidFill>
                  <a:schemeClr val="dk1"/>
                </a:solidFill>
              </a:rPr>
              <a:t>, </a:t>
            </a:r>
            <a:r>
              <a:rPr lang="en" dirty="0" err="1">
                <a:solidFill>
                  <a:schemeClr val="dk1"/>
                </a:solidFill>
              </a:rPr>
              <a:t>Yuekang</a:t>
            </a:r>
            <a:r>
              <a:rPr lang="en" dirty="0">
                <a:solidFill>
                  <a:schemeClr val="dk1"/>
                </a:solidFill>
              </a:rPr>
              <a:t> Li, </a:t>
            </a:r>
            <a:r>
              <a:rPr lang="en" dirty="0" err="1">
                <a:solidFill>
                  <a:schemeClr val="dk1"/>
                </a:solidFill>
              </a:rPr>
              <a:t>Bihuan</a:t>
            </a:r>
            <a:r>
              <a:rPr lang="en" dirty="0">
                <a:solidFill>
                  <a:schemeClr val="dk1"/>
                </a:solidFill>
              </a:rPr>
              <a:t> Chen, </a:t>
            </a:r>
            <a:r>
              <a:rPr lang="en" dirty="0" err="1">
                <a:solidFill>
                  <a:schemeClr val="dk1"/>
                </a:solidFill>
              </a:rPr>
              <a:t>Yinxing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Xue</a:t>
            </a:r>
            <a:r>
              <a:rPr lang="en" dirty="0">
                <a:solidFill>
                  <a:schemeClr val="dk1"/>
                </a:solidFill>
              </a:rPr>
              <a:t>, Yang Liu, “FOT: A Versatile, Configurable, Extensible Fuzzing Framework”, ESEC/FSE ’18</a:t>
            </a:r>
            <a:endParaRPr sz="14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b="1" dirty="0">
                <a:solidFill>
                  <a:schemeClr val="dk1"/>
                </a:solidFill>
              </a:rPr>
              <a:t>Hongxu Chen</a:t>
            </a:r>
            <a:r>
              <a:rPr lang="en" dirty="0">
                <a:solidFill>
                  <a:schemeClr val="dk1"/>
                </a:solidFill>
              </a:rPr>
              <a:t>, Alwen Tiu, </a:t>
            </a:r>
            <a:r>
              <a:rPr lang="en" dirty="0" err="1">
                <a:solidFill>
                  <a:schemeClr val="dk1"/>
                </a:solidFill>
              </a:rPr>
              <a:t>Zhiwu</a:t>
            </a:r>
            <a:r>
              <a:rPr lang="en" dirty="0">
                <a:solidFill>
                  <a:schemeClr val="dk1"/>
                </a:solidFill>
              </a:rPr>
              <a:t> Xu, Yang </a:t>
            </a:r>
            <a:r>
              <a:rPr lang="en" dirty="0" err="1">
                <a:solidFill>
                  <a:schemeClr val="dk1"/>
                </a:solidFill>
              </a:rPr>
              <a:t>Liu,“A</a:t>
            </a:r>
            <a:r>
              <a:rPr lang="en" dirty="0">
                <a:solidFill>
                  <a:schemeClr val="dk1"/>
                </a:solidFill>
              </a:rPr>
              <a:t> Permission-Dependent Type System for Secure Information Flow Analysis”, CSF’18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419" name="Google Shape;419;p60"/>
          <p:cNvSpPr txBox="1"/>
          <p:nvPr/>
        </p:nvSpPr>
        <p:spPr>
          <a:xfrm>
            <a:off x="805543" y="1314450"/>
            <a:ext cx="7554600" cy="3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420" name="Google Shape;420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Publications (others)</a:t>
            </a:r>
            <a:endParaRPr/>
          </a:p>
        </p:txBody>
      </p:sp>
      <p:sp>
        <p:nvSpPr>
          <p:cNvPr id="421" name="Google Shape;421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dirty="0" err="1">
                <a:solidFill>
                  <a:schemeClr val="dk1"/>
                </a:solidFill>
              </a:rPr>
              <a:t>Xiaofei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Xie</a:t>
            </a:r>
            <a:r>
              <a:rPr lang="en" dirty="0">
                <a:solidFill>
                  <a:schemeClr val="dk1"/>
                </a:solidFill>
              </a:rPr>
              <a:t>, </a:t>
            </a:r>
            <a:r>
              <a:rPr lang="en" b="1" dirty="0">
                <a:solidFill>
                  <a:schemeClr val="dk1"/>
                </a:solidFill>
              </a:rPr>
              <a:t>Hongxu Chen</a:t>
            </a:r>
            <a:r>
              <a:rPr lang="en" dirty="0">
                <a:solidFill>
                  <a:schemeClr val="dk1"/>
                </a:solidFill>
              </a:rPr>
              <a:t>, Yi Li, Ma Lei, Yang Liu, and </a:t>
            </a:r>
            <a:r>
              <a:rPr lang="en" dirty="0" err="1">
                <a:solidFill>
                  <a:schemeClr val="dk1"/>
                </a:solidFill>
              </a:rPr>
              <a:t>Jianjun</a:t>
            </a:r>
            <a:r>
              <a:rPr lang="en" dirty="0">
                <a:solidFill>
                  <a:schemeClr val="dk1"/>
                </a:solidFill>
              </a:rPr>
              <a:t> Zhao. </a:t>
            </a:r>
            <a:r>
              <a:rPr lang="en" dirty="0" err="1">
                <a:solidFill>
                  <a:schemeClr val="dk1"/>
                </a:solidFill>
              </a:rPr>
              <a:t>Deephunter</a:t>
            </a:r>
            <a:r>
              <a:rPr lang="en" dirty="0">
                <a:solidFill>
                  <a:schemeClr val="dk1"/>
                </a:solidFill>
              </a:rPr>
              <a:t>: A coverage-guided </a:t>
            </a:r>
            <a:r>
              <a:rPr lang="en" dirty="0" err="1">
                <a:solidFill>
                  <a:schemeClr val="dk1"/>
                </a:solidFill>
              </a:rPr>
              <a:t>fuzzer</a:t>
            </a:r>
            <a:r>
              <a:rPr lang="en" dirty="0">
                <a:solidFill>
                  <a:schemeClr val="dk1"/>
                </a:solidFill>
              </a:rPr>
              <a:t> for deep neural networks, ASE ’19.</a:t>
            </a:r>
            <a:endParaRPr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dirty="0" err="1">
                <a:solidFill>
                  <a:schemeClr val="dk1"/>
                </a:solidFill>
              </a:rPr>
              <a:t>Yuekang</a:t>
            </a:r>
            <a:r>
              <a:rPr lang="en" dirty="0">
                <a:solidFill>
                  <a:schemeClr val="dk1"/>
                </a:solidFill>
              </a:rPr>
              <a:t> Li, </a:t>
            </a:r>
            <a:r>
              <a:rPr lang="en" dirty="0" err="1">
                <a:solidFill>
                  <a:schemeClr val="dk1"/>
                </a:solidFill>
              </a:rPr>
              <a:t>Yinxing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Xue</a:t>
            </a:r>
            <a:r>
              <a:rPr lang="en" dirty="0">
                <a:solidFill>
                  <a:schemeClr val="dk1"/>
                </a:solidFill>
              </a:rPr>
              <a:t>, </a:t>
            </a:r>
            <a:r>
              <a:rPr lang="en" b="1" dirty="0">
                <a:solidFill>
                  <a:schemeClr val="dk1"/>
                </a:solidFill>
              </a:rPr>
              <a:t>Hongxu Chen</a:t>
            </a:r>
            <a:r>
              <a:rPr lang="en" dirty="0">
                <a:solidFill>
                  <a:schemeClr val="dk1"/>
                </a:solidFill>
              </a:rPr>
              <a:t>, </a:t>
            </a:r>
            <a:r>
              <a:rPr lang="en" dirty="0" err="1">
                <a:solidFill>
                  <a:schemeClr val="dk1"/>
                </a:solidFill>
              </a:rPr>
              <a:t>Xiuheng</a:t>
            </a:r>
            <a:r>
              <a:rPr lang="en" dirty="0">
                <a:solidFill>
                  <a:schemeClr val="dk1"/>
                </a:solidFill>
              </a:rPr>
              <a:t> Wu, Cen Zhang, </a:t>
            </a:r>
            <a:r>
              <a:rPr lang="en" dirty="0" err="1">
                <a:solidFill>
                  <a:schemeClr val="dk1"/>
                </a:solidFill>
              </a:rPr>
              <a:t>Xiaofei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Xie</a:t>
            </a:r>
            <a:r>
              <a:rPr lang="en" dirty="0">
                <a:solidFill>
                  <a:schemeClr val="dk1"/>
                </a:solidFill>
              </a:rPr>
              <a:t>, </a:t>
            </a:r>
            <a:r>
              <a:rPr lang="en" dirty="0" err="1">
                <a:solidFill>
                  <a:schemeClr val="dk1"/>
                </a:solidFill>
              </a:rPr>
              <a:t>Haijun</a:t>
            </a:r>
            <a:r>
              <a:rPr lang="en" dirty="0">
                <a:solidFill>
                  <a:schemeClr val="dk1"/>
                </a:solidFill>
              </a:rPr>
              <a:t> Wang, and Yang Liu. </a:t>
            </a:r>
            <a:r>
              <a:rPr lang="en" dirty="0" err="1">
                <a:solidFill>
                  <a:schemeClr val="dk1"/>
                </a:solidFill>
              </a:rPr>
              <a:t>Cerebro</a:t>
            </a:r>
            <a:r>
              <a:rPr lang="en" dirty="0">
                <a:solidFill>
                  <a:schemeClr val="dk1"/>
                </a:solidFill>
              </a:rPr>
              <a:t>: Context-aware adaptive fuzzing for effective vulnerability detection, ESEC/FSE’19</a:t>
            </a:r>
            <a:endParaRPr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dirty="0" err="1">
                <a:solidFill>
                  <a:schemeClr val="dk1"/>
                </a:solidFill>
              </a:rPr>
              <a:t>Yinxing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Xue</a:t>
            </a:r>
            <a:r>
              <a:rPr lang="en" dirty="0">
                <a:solidFill>
                  <a:schemeClr val="dk1"/>
                </a:solidFill>
              </a:rPr>
              <a:t>, </a:t>
            </a:r>
            <a:r>
              <a:rPr lang="en" dirty="0" err="1">
                <a:solidFill>
                  <a:schemeClr val="dk1"/>
                </a:solidFill>
              </a:rPr>
              <a:t>Guozhu</a:t>
            </a:r>
            <a:r>
              <a:rPr lang="en" dirty="0">
                <a:solidFill>
                  <a:schemeClr val="dk1"/>
                </a:solidFill>
              </a:rPr>
              <a:t> Meng, Yang Liu, Tian </a:t>
            </a:r>
            <a:r>
              <a:rPr lang="en" dirty="0" err="1">
                <a:solidFill>
                  <a:schemeClr val="dk1"/>
                </a:solidFill>
              </a:rPr>
              <a:t>Huat</a:t>
            </a:r>
            <a:r>
              <a:rPr lang="en" dirty="0">
                <a:solidFill>
                  <a:schemeClr val="dk1"/>
                </a:solidFill>
              </a:rPr>
              <a:t> Tan, </a:t>
            </a:r>
            <a:r>
              <a:rPr lang="en" b="1" dirty="0">
                <a:solidFill>
                  <a:schemeClr val="dk1"/>
                </a:solidFill>
              </a:rPr>
              <a:t>Hongxu Chen</a:t>
            </a:r>
            <a:r>
              <a:rPr lang="en" dirty="0">
                <a:solidFill>
                  <a:schemeClr val="dk1"/>
                </a:solidFill>
              </a:rPr>
              <a:t>, Jun Sun, and </a:t>
            </a:r>
            <a:r>
              <a:rPr lang="en" dirty="0" err="1">
                <a:solidFill>
                  <a:schemeClr val="dk1"/>
                </a:solidFill>
              </a:rPr>
              <a:t>Jie</a:t>
            </a:r>
            <a:r>
              <a:rPr lang="en" dirty="0">
                <a:solidFill>
                  <a:schemeClr val="dk1"/>
                </a:solidFill>
              </a:rPr>
              <a:t> Zhang. Auditing anti-malware tools by evolving android malware and dynamic loading technique, TIFS’17</a:t>
            </a:r>
            <a:endParaRPr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dirty="0" err="1">
                <a:solidFill>
                  <a:schemeClr val="dk1"/>
                </a:solidFill>
              </a:rPr>
              <a:t>Xiaofei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Xie</a:t>
            </a:r>
            <a:r>
              <a:rPr lang="en" dirty="0">
                <a:solidFill>
                  <a:schemeClr val="dk1"/>
                </a:solidFill>
              </a:rPr>
              <a:t>, Yang Liu, Wei Le, </a:t>
            </a:r>
            <a:r>
              <a:rPr lang="en" dirty="0" err="1">
                <a:solidFill>
                  <a:schemeClr val="dk1"/>
                </a:solidFill>
              </a:rPr>
              <a:t>Xiaohong</a:t>
            </a:r>
            <a:r>
              <a:rPr lang="en" dirty="0">
                <a:solidFill>
                  <a:schemeClr val="dk1"/>
                </a:solidFill>
              </a:rPr>
              <a:t> Li, and </a:t>
            </a:r>
            <a:r>
              <a:rPr lang="en" b="1" dirty="0">
                <a:solidFill>
                  <a:schemeClr val="dk1"/>
                </a:solidFill>
              </a:rPr>
              <a:t>Hongxu Chen</a:t>
            </a:r>
            <a:r>
              <a:rPr lang="en" dirty="0">
                <a:solidFill>
                  <a:schemeClr val="dk1"/>
                </a:solidFill>
              </a:rPr>
              <a:t>. S-looper: automatic sum- </a:t>
            </a:r>
            <a:r>
              <a:rPr lang="en" dirty="0" err="1">
                <a:solidFill>
                  <a:schemeClr val="dk1"/>
                </a:solidFill>
              </a:rPr>
              <a:t>marization</a:t>
            </a:r>
            <a:r>
              <a:rPr lang="en" dirty="0">
                <a:solidFill>
                  <a:schemeClr val="dk1"/>
                </a:solidFill>
              </a:rPr>
              <a:t> for multipath string loops, ISSTA’15</a:t>
            </a: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  <a:buSzPts val="5200"/>
            </a:pPr>
            <a:r>
              <a:rPr lang="en" b="1" dirty="0">
                <a:solidFill>
                  <a:srgbClr val="1155CC"/>
                </a:solidFill>
              </a:rPr>
              <a:t>Thank you!</a:t>
            </a:r>
            <a:endParaRPr b="1" dirty="0">
              <a:solidFill>
                <a:srgbClr val="1155CC"/>
              </a:solidFill>
            </a:endParaRPr>
          </a:p>
        </p:txBody>
      </p:sp>
      <p:sp>
        <p:nvSpPr>
          <p:cNvPr id="427" name="Google Shape;427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Grey-box Fuzzing (2) - </a:t>
            </a:r>
            <a:r>
              <a:rPr lang="en-US" dirty="0"/>
              <a:t>Categorization</a:t>
            </a:r>
            <a:endParaRPr dirty="0"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52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General-purpose Fuzzing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207300" y="1152475"/>
            <a:ext cx="252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Directed Fuzzing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6102900" y="1152475"/>
            <a:ext cx="252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Specific-flow Fuzzing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99" y="1794775"/>
            <a:ext cx="2158975" cy="215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5300" y="1798977"/>
            <a:ext cx="2158974" cy="215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9136" y="1828800"/>
            <a:ext cx="2157985" cy="2157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  <a:buSzPts val="5200"/>
            </a:pPr>
            <a:r>
              <a:rPr lang="en" b="1" dirty="0">
                <a:solidFill>
                  <a:srgbClr val="1155CC"/>
                </a:solidFill>
              </a:rPr>
              <a:t>Hawkeye: Directed Grey-box Fuzzing</a:t>
            </a:r>
            <a:endParaRPr b="1" dirty="0">
              <a:solidFill>
                <a:srgbClr val="1155CC"/>
              </a:solidFill>
            </a:endParaRPr>
          </a:p>
        </p:txBody>
      </p:sp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Directed Grey-box Fuzzing (DGF)</a:t>
            </a:r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Test patches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Reproduce crashes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2" name="Google Shape;112;p20"/>
          <p:cNvSpPr txBox="1"/>
          <p:nvPr/>
        </p:nvSpPr>
        <p:spPr>
          <a:xfrm>
            <a:off x="864025" y="4183625"/>
            <a:ext cx="34968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Justify vulnerabilities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...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850" y="3274950"/>
            <a:ext cx="3299526" cy="1281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1175" y="1525800"/>
            <a:ext cx="3198774" cy="218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4575" y="1546775"/>
            <a:ext cx="3299524" cy="138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Motivating Example</a:t>
            </a:r>
            <a:endParaRPr dirty="0"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Given a patch for GNU </a:t>
            </a:r>
            <a:r>
              <a:rPr lang="en" sz="1800" dirty="0" err="1">
                <a:latin typeface="Roboto"/>
                <a:ea typeface="Roboto"/>
                <a:cs typeface="Roboto"/>
                <a:sym typeface="Roboto"/>
              </a:rPr>
              <a:t>Binutils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nm CVE-2017-15023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Target T is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dwarf2.c:1601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en" sz="1800" b="1" i="1" dirty="0" err="1">
                <a:latin typeface="Roboto"/>
                <a:ea typeface="Roboto"/>
                <a:cs typeface="Roboto"/>
                <a:sym typeface="Roboto"/>
              </a:rPr>
              <a:t>concat_filename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traces reachable to T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M → … a → b → c → d → T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M→ ... a → e → T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9650" y="1141750"/>
            <a:ext cx="4166450" cy="284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/>
          <p:nvPr/>
        </p:nvSpPr>
        <p:spPr>
          <a:xfrm>
            <a:off x="4666225" y="2401100"/>
            <a:ext cx="3915000" cy="180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4666225" y="3620300"/>
            <a:ext cx="3915000" cy="180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Desired Properties for DGF</a:t>
            </a:r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rgbClr val="6AA84F"/>
                </a:solidFill>
              </a:rPr>
              <a:t>P1: </a:t>
            </a:r>
            <a:r>
              <a:rPr lang="en" dirty="0"/>
              <a:t>Provide a distance metric </a:t>
            </a:r>
            <a:r>
              <a:rPr lang="en" dirty="0">
                <a:solidFill>
                  <a:srgbClr val="FF9900"/>
                </a:solidFill>
              </a:rPr>
              <a:t>avoiding bias</a:t>
            </a:r>
            <a:r>
              <a:rPr lang="en" dirty="0"/>
              <a:t> to traces reachable to targets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All traces reachable to the target should be considered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rgbClr val="6AA84F"/>
                </a:solidFill>
              </a:rPr>
              <a:t>P2:</a:t>
            </a:r>
            <a:r>
              <a:rPr lang="en" dirty="0"/>
              <a:t> Balance </a:t>
            </a:r>
            <a:r>
              <a:rPr lang="en" dirty="0">
                <a:solidFill>
                  <a:srgbClr val="FF9900"/>
                </a:solidFill>
              </a:rPr>
              <a:t>cost-effectiveness</a:t>
            </a:r>
            <a:r>
              <a:rPr lang="en" dirty="0"/>
              <a:t> between static analysis and dynamic analysis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static analysis precision’s impacts on dynamic fuzzing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rgbClr val="6AA84F"/>
                </a:solidFill>
              </a:rPr>
              <a:t>P3: </a:t>
            </a:r>
            <a:r>
              <a:rPr lang="en" dirty="0">
                <a:solidFill>
                  <a:srgbClr val="FF9900"/>
                </a:solidFill>
              </a:rPr>
              <a:t>Prioritize</a:t>
            </a:r>
            <a:r>
              <a:rPr lang="en" dirty="0"/>
              <a:t> proper seeds and </a:t>
            </a:r>
            <a:r>
              <a:rPr lang="en" dirty="0">
                <a:solidFill>
                  <a:srgbClr val="FF9900"/>
                </a:solidFill>
              </a:rPr>
              <a:t>schedule</a:t>
            </a:r>
            <a:r>
              <a:rPr lang="en" dirty="0"/>
              <a:t> mutations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deprioritize seeds with less chances to reach target locations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schedule more powers on “good” seeds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rgbClr val="6AA84F"/>
                </a:solidFill>
              </a:rPr>
              <a:t>P4: </a:t>
            </a:r>
            <a:r>
              <a:rPr lang="en" dirty="0"/>
              <a:t>Apply </a:t>
            </a:r>
            <a:r>
              <a:rPr lang="en" dirty="0">
                <a:solidFill>
                  <a:srgbClr val="FF9900"/>
                </a:solidFill>
              </a:rPr>
              <a:t>adaptive</a:t>
            </a:r>
            <a:r>
              <a:rPr lang="en" dirty="0"/>
              <a:t> mutations to </a:t>
            </a:r>
            <a:r>
              <a:rPr lang="en" dirty="0">
                <a:solidFill>
                  <a:srgbClr val="000000"/>
                </a:solidFill>
              </a:rPr>
              <a:t>increase mutators’ effectiveness</a:t>
            </a:r>
            <a:endParaRPr dirty="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dirty="0">
                <a:solidFill>
                  <a:srgbClr val="000000"/>
                </a:solidFill>
              </a:rPr>
              <a:t>fine-grained mutations for traces close to target locations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3" name="Google Shape;13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1590</Words>
  <Application>Microsoft Macintosh PowerPoint</Application>
  <PresentationFormat>On-screen Show (16:9)</PresentationFormat>
  <Paragraphs>291</Paragraphs>
  <Slides>48</Slides>
  <Notes>45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Roboto</vt:lpstr>
      <vt:lpstr>Courier New</vt:lpstr>
      <vt:lpstr>Bookman Old Style</vt:lpstr>
      <vt:lpstr>Century Gothic</vt:lpstr>
      <vt:lpstr>Arial</vt:lpstr>
      <vt:lpstr>Wingdings</vt:lpstr>
      <vt:lpstr>Simple Light</vt:lpstr>
      <vt:lpstr>Securing Software Systems via Fuzz Testing and Verification</vt:lpstr>
      <vt:lpstr>Why Testing &amp; Verification for Security?</vt:lpstr>
      <vt:lpstr>Thesis Contributions  </vt:lpstr>
      <vt:lpstr>Grey-box Fuzzing (1) - Workflow</vt:lpstr>
      <vt:lpstr>Grey-box Fuzzing (2) - Categorization</vt:lpstr>
      <vt:lpstr>Hawkeye: Directed Grey-box Fuzzing</vt:lpstr>
      <vt:lpstr>Why Directed Grey-box Fuzzing (DGF)</vt:lpstr>
      <vt:lpstr>Motivating Example</vt:lpstr>
      <vt:lpstr>Desired Properties for DGF</vt:lpstr>
      <vt:lpstr>Workflow of Hawkeye</vt:lpstr>
      <vt:lpstr>Power Function</vt:lpstr>
      <vt:lpstr>Adaptive Mutation</vt:lpstr>
      <vt:lpstr>Seed Prioritization</vt:lpstr>
      <vt:lpstr>Hawkeye’s Solutions</vt:lpstr>
      <vt:lpstr>Experimental Results</vt:lpstr>
      <vt:lpstr>Evaluation Tools</vt:lpstr>
      <vt:lpstr>Crash Reproduction (cxxfilt)</vt:lpstr>
      <vt:lpstr>Crash Reproduction (MJS)</vt:lpstr>
      <vt:lpstr>Crash Reproduction (Oniguruma)</vt:lpstr>
      <vt:lpstr>MUZZ: Thread-aware Grey-box Fuzzing</vt:lpstr>
      <vt:lpstr>Motivating Example</vt:lpstr>
      <vt:lpstr>Existing Fuzzing Issues</vt:lpstr>
      <vt:lpstr>MUZZ’s Improvements</vt:lpstr>
      <vt:lpstr>Workflow of MUZZ</vt:lpstr>
      <vt:lpstr>Part A: Static Analysis</vt:lpstr>
      <vt:lpstr>Part B: Dynamic Fuzzing </vt:lpstr>
      <vt:lpstr>Part C &amp; D: Vulnerability/Bug Detection</vt:lpstr>
      <vt:lpstr>Experimental Results</vt:lpstr>
      <vt:lpstr>Evaluation Tools</vt:lpstr>
      <vt:lpstr>Evaluations on Coverage &amp; Vulnerability Detection</vt:lpstr>
      <vt:lpstr>Evaluations on Concurrency-bug Revealing</vt:lpstr>
      <vt:lpstr>FOT: General Grey-box Fuzzing Framework</vt:lpstr>
      <vt:lpstr>PowerPoint Presentation</vt:lpstr>
      <vt:lpstr>Comparison with Other Frameworks</vt:lpstr>
      <vt:lpstr>Trophies</vt:lpstr>
      <vt:lpstr>STA: Permission-Dependent Security Type System</vt:lpstr>
      <vt:lpstr>Information flow in Android</vt:lpstr>
      <vt:lpstr>Type-Based Verification Procedures</vt:lpstr>
      <vt:lpstr>Motivating Example</vt:lpstr>
      <vt:lpstr>The Language of STA</vt:lpstr>
      <vt:lpstr>Type Promotion &amp; Demotion</vt:lpstr>
      <vt:lpstr>Type Merging</vt:lpstr>
      <vt:lpstr>Typing for test Command</vt:lpstr>
      <vt:lpstr>Soundness Conclusion</vt:lpstr>
      <vt:lpstr>Summary &amp; Future Work</vt:lpstr>
      <vt:lpstr>Publications (thesis relevant)</vt:lpstr>
      <vt:lpstr>Publications (others)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Securing Software Systems via Fuzz Testing and Verification</dc:title>
  <cp:lastModifiedBy>Chen Hongxu</cp:lastModifiedBy>
  <cp:revision>152</cp:revision>
  <dcterms:modified xsi:type="dcterms:W3CDTF">2019-11-28T02:50:58Z</dcterms:modified>
</cp:coreProperties>
</file>